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37"/>
  </p:notesMasterIdLst>
  <p:sldIdLst>
    <p:sldId id="256" r:id="rId2"/>
    <p:sldId id="301" r:id="rId3"/>
    <p:sldId id="300" r:id="rId4"/>
    <p:sldId id="310" r:id="rId5"/>
    <p:sldId id="257" r:id="rId6"/>
    <p:sldId id="260" r:id="rId7"/>
    <p:sldId id="258" r:id="rId8"/>
    <p:sldId id="311" r:id="rId9"/>
    <p:sldId id="261" r:id="rId10"/>
    <p:sldId id="262" r:id="rId11"/>
    <p:sldId id="263" r:id="rId12"/>
    <p:sldId id="274" r:id="rId13"/>
    <p:sldId id="275" r:id="rId14"/>
    <p:sldId id="297" r:id="rId15"/>
    <p:sldId id="308" r:id="rId16"/>
    <p:sldId id="276" r:id="rId17"/>
    <p:sldId id="277" r:id="rId18"/>
    <p:sldId id="299" r:id="rId19"/>
    <p:sldId id="267" r:id="rId20"/>
    <p:sldId id="268" r:id="rId21"/>
    <p:sldId id="306" r:id="rId22"/>
    <p:sldId id="307" r:id="rId23"/>
    <p:sldId id="312" r:id="rId24"/>
    <p:sldId id="291" r:id="rId25"/>
    <p:sldId id="314" r:id="rId26"/>
    <p:sldId id="290" r:id="rId27"/>
    <p:sldId id="305" r:id="rId28"/>
    <p:sldId id="295" r:id="rId29"/>
    <p:sldId id="313" r:id="rId30"/>
    <p:sldId id="278" r:id="rId31"/>
    <p:sldId id="285" r:id="rId32"/>
    <p:sldId id="293" r:id="rId33"/>
    <p:sldId id="298" r:id="rId34"/>
    <p:sldId id="302" r:id="rId35"/>
    <p:sldId id="303" r:id="rId3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qiong" initials="h" lastIdx="1" clrIdx="0">
    <p:extLst/>
  </p:cmAuthor>
  <p:cmAuthor id="2" name="hqiong" initials="h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8EAFF"/>
    <a:srgbClr val="FDBDF6"/>
    <a:srgbClr val="F7C5FB"/>
    <a:srgbClr val="A0548F"/>
    <a:srgbClr val="DA84E6"/>
    <a:srgbClr val="FDD0FB"/>
    <a:srgbClr val="FDBB28"/>
    <a:srgbClr val="FD6889"/>
    <a:srgbClr val="41EFFB"/>
    <a:srgbClr val="FEFF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68"/>
    <p:restoredTop sz="63915"/>
  </p:normalViewPr>
  <p:slideViewPr>
    <p:cSldViewPr snapToGrid="0" snapToObjects="1">
      <p:cViewPr varScale="1">
        <p:scale>
          <a:sx n="78" d="100"/>
          <a:sy n="78" d="100"/>
        </p:scale>
        <p:origin x="192" y="240"/>
      </p:cViewPr>
      <p:guideLst/>
    </p:cSldViewPr>
  </p:slideViewPr>
  <p:outlineViewPr>
    <p:cViewPr>
      <p:scale>
        <a:sx n="33" d="100"/>
        <a:sy n="33" d="100"/>
      </p:scale>
      <p:origin x="0" y="-6480"/>
    </p:cViewPr>
  </p:outlineViewPr>
  <p:notesTextViewPr>
    <p:cViewPr>
      <p:scale>
        <a:sx n="90" d="100"/>
        <a:sy n="90" d="100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commentAuthors" Target="commentAuthors.xml"/></Relationships>
</file>

<file path=ppt/media/image1.jpg>
</file>

<file path=ppt/media/image10.jpe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585611-0732-E142-B575-8577EC531FB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4E27A4-52FA-6C43-AC3A-D135AAC2C95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0558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sz="200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51473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2469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2729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68856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78408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7332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112900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87773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44693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39669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23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082625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701201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4522259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567128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9597407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45793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47580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29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9283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427438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6228424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32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6028695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33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10824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12232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35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4134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96567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93574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552486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82346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effectLst/>
              </a:rPr>
              <a:t>我们知道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是函数式的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UI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编程方式，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element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实际就是描述你想要在屏幕上看到什么。所以我们来看看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React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是怎么帮助我们把它生成浏览器的真实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DOM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节点。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92687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4E27A4-52FA-6C43-AC3A-D135AAC2C959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63832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296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387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9500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90756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14288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1120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596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939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6210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7573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1698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AD59F3-FEB8-8A43-AC59-BB51CA5C0471}" type="datetimeFigureOut">
              <a:rPr kumimoji="1" lang="zh-CN" altLang="en-US" smtClean="0"/>
              <a:t>2018/8/20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308B1-8A8E-3644-889E-317999EE273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6787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" Target="slide15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hackernoon.com/reactjs-component-lifecycle-methods-a-deep-dive-38275d9d13c0?gi=630d5f23e5a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4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hackernoon.com/reactjs-component-lifecycle-methods-a-deep-dive-38275d9d13c0?gi=630d5f23e5a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imweb.io/user/%E9%BB%84qiong/topic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g"/><Relationship Id="rId4" Type="http://schemas.openxmlformats.org/officeDocument/2006/relationships/hyperlink" Target="mailto:daisyhhuang@tencent.com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sandbox.io/s/lyop4w9x9m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sandbox.io/s/lpl52wy9vl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sandbox.io/s/8pxm785w19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acdlite/recompose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sandbox.io/s/mpx8wzl2x" TargetMode="Externa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ZCuYPiUIONs" TargetMode="External"/><Relationship Id="rId4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baphemot/understanding-react-react-16-3-component-life-cycle-23129bc7a705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noon.com/react-stateless-functional-components-nine-wins-you-might-have-overlooked-997b0d933dbc" TargetMode="External"/><Relationship Id="rId7" Type="http://schemas.openxmlformats.org/officeDocument/2006/relationships/hyperlink" Target="presentational/container%20components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ctjs.org/blog/2018/06/07/you-probably-dont-need-derived-state.html" TargetMode="External"/><Relationship Id="rId5" Type="http://schemas.openxmlformats.org/officeDocument/2006/relationships/hyperlink" Target="https://reactjs.org/blog/2018/03/27/update-on-async-rendering.html#initializing-state" TargetMode="External"/><Relationship Id="rId4" Type="http://schemas.openxmlformats.org/officeDocument/2006/relationships/hyperlink" Target="https://medium.freecodecamp.org/7-reasons-to-outlaw-reacts-functional-components-ff5b5ae09b7c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424526" y="2568938"/>
            <a:ext cx="73180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zh-CN" altLang="en-US" sz="5400" b="0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从渲染原理到性能优化</a:t>
            </a:r>
            <a:endParaRPr lang="zh-CN" altLang="en-US" sz="5400" b="0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6930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284"/>
    </mc:Choice>
    <mc:Fallback xmlns="">
      <p:transition spd="slow" advTm="4028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97803"/>
            <a:ext cx="10515600" cy="9079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b="1" dirty="0" err="1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mountComponent</a:t>
            </a:r>
            <a:r>
              <a:rPr kumimoji="1" lang="zh-CN" altLang="en-US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（</a:t>
            </a:r>
            <a:r>
              <a:rPr kumimoji="1" lang="en-US" altLang="zh-CN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container</a:t>
            </a:r>
            <a:r>
              <a:rPr kumimoji="1" lang="zh-CN" altLang="en-US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）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: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会将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转成真实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节点，并且插入到相应的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container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里，然后返回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markup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（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real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）。  </a:t>
            </a: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25427" y="600440"/>
            <a:ext cx="690445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b="0" cap="none" spc="0" dirty="0" err="1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ReactDOMComponent</a:t>
            </a:r>
            <a:endParaRPr lang="zh-CN" altLang="en-US" sz="5400" b="0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061897" y="2979789"/>
            <a:ext cx="451749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</a:b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{</a:t>
            </a:r>
          </a:p>
          <a:p>
            <a:pPr lvl="1"/>
            <a:r>
              <a:rPr lang="en-US" altLang="zh-CN" b="0" dirty="0">
                <a:solidFill>
                  <a:srgbClr val="9CDCFE"/>
                </a:solidFill>
                <a:effectLst/>
                <a:latin typeface="Menlo" charset="0"/>
              </a:rPr>
              <a:t>type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: </a:t>
            </a:r>
            <a:r>
              <a:rPr lang="en-US" altLang="zh-CN" b="0" dirty="0">
                <a:solidFill>
                  <a:srgbClr val="CE9178"/>
                </a:solidFill>
                <a:effectLst/>
                <a:latin typeface="Menlo" charset="0"/>
              </a:rPr>
              <a:t>'div'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,</a:t>
            </a:r>
          </a:p>
          <a:p>
            <a:pPr lvl="1"/>
            <a:r>
              <a:rPr lang="en-US" altLang="zh-CN" b="0" dirty="0">
                <a:solidFill>
                  <a:srgbClr val="9CDCFE"/>
                </a:solidFill>
                <a:effectLst/>
                <a:latin typeface="Menlo" charset="0"/>
              </a:rPr>
              <a:t>props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: {</a:t>
            </a:r>
          </a:p>
          <a:p>
            <a:pPr lvl="1"/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className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Menlo" charset="0"/>
              </a:rPr>
              <a:t>: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 </a:t>
            </a:r>
            <a:r>
              <a:rPr lang="en-US" altLang="zh-CN" b="0" dirty="0">
                <a:solidFill>
                  <a:srgbClr val="CE9178"/>
                </a:solidFill>
                <a:effectLst/>
                <a:latin typeface="Menlo" charset="0"/>
              </a:rPr>
              <a:t>'</a:t>
            </a:r>
            <a:r>
              <a:rPr lang="en-US" altLang="zh-CN" b="0" dirty="0" err="1">
                <a:solidFill>
                  <a:srgbClr val="CE9178"/>
                </a:solidFill>
                <a:effectLst/>
                <a:latin typeface="Menlo" charset="0"/>
              </a:rPr>
              <a:t>cn</a:t>
            </a:r>
            <a:r>
              <a:rPr lang="en-US" altLang="zh-CN" b="0" dirty="0">
                <a:solidFill>
                  <a:srgbClr val="CE9178"/>
                </a:solidFill>
                <a:effectLst/>
                <a:latin typeface="Menlo" charset="0"/>
              </a:rPr>
              <a:t>'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,</a:t>
            </a:r>
          </a:p>
          <a:p>
            <a:pPr lvl="1"/>
            <a:r>
              <a:rPr lang="en-US" altLang="zh-CN" b="0" dirty="0">
                <a:solidFill>
                  <a:srgbClr val="9CDCFE"/>
                </a:solidFill>
                <a:effectLst/>
                <a:latin typeface="Menlo" charset="0"/>
              </a:rPr>
              <a:t>children: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 </a:t>
            </a:r>
            <a:r>
              <a:rPr lang="en-US" altLang="zh-CN" b="0" dirty="0">
                <a:solidFill>
                  <a:srgbClr val="CE9178"/>
                </a:solidFill>
                <a:effectLst/>
                <a:latin typeface="Menlo" charset="0"/>
              </a:rPr>
              <a:t>'Hello world'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,</a:t>
            </a:r>
          </a:p>
          <a:p>
            <a:pPr lvl="1"/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}</a:t>
            </a:r>
          </a:p>
          <a:p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}</a:t>
            </a:r>
          </a:p>
          <a:p>
            <a:b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</a:br>
            <a:endParaRPr lang="en-US" altLang="zh-CN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  <p:sp>
        <p:nvSpPr>
          <p:cNvPr id="11" name="圆角矩形标注 10"/>
          <p:cNvSpPr/>
          <p:nvPr/>
        </p:nvSpPr>
        <p:spPr>
          <a:xfrm>
            <a:off x="9062203" y="911122"/>
            <a:ext cx="2402237" cy="612648"/>
          </a:xfrm>
          <a:prstGeom prst="wedgeRoundRectCallou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直接操作浏览器</a:t>
            </a:r>
            <a:r>
              <a:rPr kumimoji="1" lang="en-US" altLang="zh-CN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kumimoji="1" lang="zh-CN" altLang="en-US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元素</a:t>
            </a:r>
          </a:p>
        </p:txBody>
      </p:sp>
      <p:sp>
        <p:nvSpPr>
          <p:cNvPr id="13" name="矩形 12"/>
          <p:cNvSpPr/>
          <p:nvPr/>
        </p:nvSpPr>
        <p:spPr>
          <a:xfrm>
            <a:off x="4892299" y="2564290"/>
            <a:ext cx="6096000" cy="3693319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</a:br>
            <a:r>
              <a:rPr lang="en-US" altLang="zh-CN" b="0" dirty="0" err="1">
                <a:solidFill>
                  <a:srgbClr val="DCDCAA"/>
                </a:solidFill>
                <a:effectLst/>
                <a:latin typeface="Menlo" charset="0"/>
              </a:rPr>
              <a:t>mountComponent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(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Menlo" charset="0"/>
              </a:rPr>
              <a:t>container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) {</a:t>
            </a:r>
          </a:p>
          <a:p>
            <a:pPr lvl="1"/>
            <a:r>
              <a:rPr lang="en-US" altLang="zh-CN" b="0" dirty="0" err="1">
                <a:solidFill>
                  <a:srgbClr val="569CD6"/>
                </a:solidFill>
                <a:effectLst/>
                <a:latin typeface="Menlo" charset="0"/>
              </a:rPr>
              <a:t>const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 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domElement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 = 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document</a:t>
            </a:r>
            <a:r>
              <a:rPr lang="en-US" altLang="zh-CN" b="0" dirty="0" err="1">
                <a:solidFill>
                  <a:srgbClr val="D4D4D4"/>
                </a:solidFill>
                <a:effectLst/>
                <a:latin typeface="Menlo" charset="0"/>
              </a:rPr>
              <a:t>.</a:t>
            </a:r>
            <a:r>
              <a:rPr lang="en-US" altLang="zh-CN" b="0" dirty="0" err="1">
                <a:solidFill>
                  <a:srgbClr val="DCDCAA"/>
                </a:solidFill>
                <a:effectLst/>
                <a:latin typeface="Menlo" charset="0"/>
              </a:rPr>
              <a:t>createElement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(</a:t>
            </a:r>
            <a:r>
              <a:rPr lang="en-US" altLang="zh-CN" b="0" dirty="0">
                <a:solidFill>
                  <a:srgbClr val="569CD6"/>
                </a:solidFill>
                <a:effectLst/>
                <a:latin typeface="Menlo" charset="0"/>
              </a:rPr>
              <a:t>this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.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Menlo" charset="0"/>
              </a:rPr>
              <a:t>_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currentElement</a:t>
            </a:r>
            <a:r>
              <a:rPr lang="en-US" altLang="zh-CN" b="0" dirty="0" err="1">
                <a:solidFill>
                  <a:srgbClr val="D4D4D4"/>
                </a:solidFill>
                <a:effectLst/>
                <a:latin typeface="Menlo" charset="0"/>
              </a:rPr>
              <a:t>.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type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);</a:t>
            </a:r>
          </a:p>
          <a:p>
            <a:pPr lvl="1"/>
            <a:r>
              <a:rPr lang="en-US" altLang="zh-CN" b="0" dirty="0" err="1">
                <a:solidFill>
                  <a:srgbClr val="569CD6"/>
                </a:solidFill>
                <a:effectLst/>
                <a:latin typeface="Menlo" charset="0"/>
              </a:rPr>
              <a:t>const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 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textNode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 = 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document</a:t>
            </a:r>
            <a:r>
              <a:rPr lang="en-US" altLang="zh-CN" b="0" dirty="0" err="1">
                <a:solidFill>
                  <a:srgbClr val="D4D4D4"/>
                </a:solidFill>
                <a:effectLst/>
                <a:latin typeface="Menlo" charset="0"/>
              </a:rPr>
              <a:t>.</a:t>
            </a:r>
            <a:r>
              <a:rPr lang="en-US" altLang="zh-CN" b="0" dirty="0" err="1">
                <a:solidFill>
                  <a:srgbClr val="DCDCAA"/>
                </a:solidFill>
                <a:effectLst/>
                <a:latin typeface="Menlo" charset="0"/>
              </a:rPr>
              <a:t>createTextNode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(</a:t>
            </a:r>
            <a:r>
              <a:rPr lang="en-US" altLang="zh-CN" b="0" dirty="0">
                <a:solidFill>
                  <a:srgbClr val="569CD6"/>
                </a:solidFill>
                <a:effectLst/>
                <a:latin typeface="Menlo" charset="0"/>
              </a:rPr>
              <a:t>this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.</a:t>
            </a:r>
            <a:r>
              <a:rPr lang="en-US" altLang="zh-CN" b="0" dirty="0">
                <a:solidFill>
                  <a:srgbClr val="9CDCFE"/>
                </a:solidFill>
                <a:effectLst/>
                <a:latin typeface="Menlo" charset="0"/>
              </a:rPr>
              <a:t>_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currentElement</a:t>
            </a:r>
            <a:r>
              <a:rPr lang="en-US" altLang="zh-CN" b="0" dirty="0" err="1">
                <a:solidFill>
                  <a:srgbClr val="D4D4D4"/>
                </a:solidFill>
                <a:effectLst/>
                <a:latin typeface="Menlo" charset="0"/>
              </a:rPr>
              <a:t>.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props</a:t>
            </a:r>
            <a:r>
              <a:rPr lang="en-US" altLang="zh-CN" b="0" dirty="0" err="1">
                <a:solidFill>
                  <a:srgbClr val="D4D4D4"/>
                </a:solidFill>
                <a:effectLst/>
                <a:latin typeface="Menlo" charset="0"/>
              </a:rPr>
              <a:t>.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children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);</a:t>
            </a:r>
          </a:p>
          <a:p>
            <a:pPr lvl="1"/>
            <a:b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</a:b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domElement</a:t>
            </a:r>
            <a:r>
              <a:rPr lang="en-US" altLang="zh-CN" b="0" dirty="0" err="1">
                <a:solidFill>
                  <a:srgbClr val="D4D4D4"/>
                </a:solidFill>
                <a:effectLst/>
                <a:latin typeface="Menlo" charset="0"/>
              </a:rPr>
              <a:t>.</a:t>
            </a:r>
            <a:r>
              <a:rPr lang="en-US" altLang="zh-CN" b="0" dirty="0" err="1">
                <a:solidFill>
                  <a:srgbClr val="DCDCAA"/>
                </a:solidFill>
                <a:effectLst/>
                <a:latin typeface="Menlo" charset="0"/>
              </a:rPr>
              <a:t>appendChild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(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textNode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);</a:t>
            </a:r>
          </a:p>
          <a:p>
            <a:pPr lvl="1"/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container</a:t>
            </a:r>
            <a:r>
              <a:rPr lang="en-US" altLang="zh-CN" b="0" dirty="0" err="1">
                <a:solidFill>
                  <a:srgbClr val="D4D4D4"/>
                </a:solidFill>
                <a:effectLst/>
                <a:latin typeface="Menlo" charset="0"/>
              </a:rPr>
              <a:t>.</a:t>
            </a:r>
            <a:r>
              <a:rPr lang="en-US" altLang="zh-CN" b="0" dirty="0" err="1">
                <a:solidFill>
                  <a:srgbClr val="DCDCAA"/>
                </a:solidFill>
                <a:effectLst/>
                <a:latin typeface="Menlo" charset="0"/>
              </a:rPr>
              <a:t>appendChild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(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domElement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);</a:t>
            </a:r>
          </a:p>
          <a:p>
            <a:pPr lvl="1"/>
            <a:r>
              <a:rPr lang="en-US" altLang="zh-CN" b="0" dirty="0">
                <a:solidFill>
                  <a:srgbClr val="C586C0"/>
                </a:solidFill>
                <a:effectLst/>
                <a:latin typeface="Menlo" charset="0"/>
              </a:rPr>
              <a:t>return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 </a:t>
            </a:r>
            <a:r>
              <a:rPr lang="en-US" altLang="zh-CN" b="0" dirty="0" err="1">
                <a:solidFill>
                  <a:srgbClr val="9CDCFE"/>
                </a:solidFill>
                <a:effectLst/>
                <a:latin typeface="Menlo" charset="0"/>
              </a:rPr>
              <a:t>domElement</a:t>
            </a:r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;</a:t>
            </a:r>
          </a:p>
          <a:p>
            <a:r>
              <a:rPr lang="en-US" altLang="zh-CN" b="0" dirty="0">
                <a:solidFill>
                  <a:srgbClr val="D4D4D4"/>
                </a:solidFill>
                <a:effectLst/>
                <a:latin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98242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mph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C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  <p:bldP spid="11" grpId="0" animBg="1"/>
      <p:bldP spid="11" grpId="1" animBg="1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61557" y="1672894"/>
            <a:ext cx="100119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 err="1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mountComponent</a:t>
            </a:r>
            <a:r>
              <a:rPr kumimoji="1" lang="en-US" altLang="zh-CN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:</a:t>
            </a:r>
            <a:r>
              <a:rPr kumimoji="1" lang="zh-CN" altLang="en-US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实例化自定义组件，最后是通过递归调用到</a:t>
            </a:r>
            <a:r>
              <a:rPr kumimoji="1" lang="en-US" altLang="zh-CN" sz="28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ReactDOMComponent</a:t>
            </a:r>
            <a:r>
              <a:rPr kumimoji="1" lang="zh-CN" altLang="en-US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的</a:t>
            </a:r>
            <a:r>
              <a:rPr kumimoji="1" lang="en-US" altLang="zh-CN" sz="28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mountComponent</a:t>
            </a:r>
            <a:r>
              <a:rPr kumimoji="1" lang="zh-CN" altLang="en-US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方法</a:t>
            </a:r>
          </a:p>
          <a:p>
            <a:r>
              <a:rPr kumimoji="1" lang="zh-CN" altLang="en-US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来得到真实</a:t>
            </a:r>
            <a:r>
              <a:rPr kumimoji="1" lang="en-US" altLang="zh-CN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kumimoji="1" lang="zh-CN" altLang="en-US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。</a:t>
            </a:r>
          </a:p>
        </p:txBody>
      </p:sp>
      <p:sp>
        <p:nvSpPr>
          <p:cNvPr id="8" name="矩形 7"/>
          <p:cNvSpPr/>
          <p:nvPr/>
        </p:nvSpPr>
        <p:spPr>
          <a:xfrm>
            <a:off x="-1893573" y="538797"/>
            <a:ext cx="13042337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4400" b="1" cap="none" spc="0" dirty="0" err="1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ReactCompositeComponentWrapper</a:t>
            </a:r>
            <a:endParaRPr lang="zh-CN" altLang="en-US" sz="4400" b="1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9717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4386812" y="659889"/>
            <a:ext cx="3038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zh-CN" altLang="en-US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首次渲染</a:t>
            </a:r>
            <a:endParaRPr lang="zh-CN" altLang="en-US" sz="5400" b="1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9" name="框架 8"/>
          <p:cNvSpPr/>
          <p:nvPr/>
        </p:nvSpPr>
        <p:spPr>
          <a:xfrm>
            <a:off x="2691548" y="3339298"/>
            <a:ext cx="1983783" cy="79041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C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100588" y="3549839"/>
            <a:ext cx="10294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Example</a:t>
            </a:r>
            <a:endParaRPr kumimoji="1" lang="zh-CN" altLang="en-US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cxnSp>
        <p:nvCxnSpPr>
          <p:cNvPr id="14" name="直线箭头连接符 13"/>
          <p:cNvCxnSpPr/>
          <p:nvPr/>
        </p:nvCxnSpPr>
        <p:spPr>
          <a:xfrm>
            <a:off x="4675331" y="3633763"/>
            <a:ext cx="10693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框架 14"/>
          <p:cNvSpPr/>
          <p:nvPr/>
        </p:nvSpPr>
        <p:spPr>
          <a:xfrm>
            <a:off x="5765727" y="3277304"/>
            <a:ext cx="3979018" cy="85240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281916" y="3518842"/>
            <a:ext cx="2733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&lt;div&gt;Hello</a:t>
            </a:r>
            <a:r>
              <a:rPr kumimoji="1"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World!&lt;/div&gt;</a:t>
            </a:r>
            <a:endParaRPr kumimoji="1" lang="zh-CN" altLang="en-US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7974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61318" y="1346734"/>
            <a:ext cx="2233749" cy="92333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en-US" altLang="zh-CN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React.render</a:t>
            </a:r>
            <a:r>
              <a:rPr kumimoji="1"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（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&lt;Example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/&gt;</a:t>
            </a:r>
            <a:r>
              <a:rPr kumimoji="1"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， </a:t>
            </a:r>
            <a:r>
              <a:rPr kumimoji="1"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container</a:t>
            </a:r>
            <a:r>
              <a:rPr kumimoji="1"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）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096385" y="512210"/>
            <a:ext cx="48862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err="1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ReactCompositeComponentWrapper</a:t>
            </a:r>
            <a:endParaRPr kumimoji="1" lang="zh-CN" altLang="en-US" sz="2400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3" name="上弧形箭头 22"/>
          <p:cNvSpPr/>
          <p:nvPr/>
        </p:nvSpPr>
        <p:spPr>
          <a:xfrm>
            <a:off x="5749913" y="3143081"/>
            <a:ext cx="2431943" cy="860479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4" name="下箭头 23"/>
          <p:cNvSpPr/>
          <p:nvPr/>
        </p:nvSpPr>
        <p:spPr>
          <a:xfrm>
            <a:off x="5609540" y="3155926"/>
            <a:ext cx="528635" cy="13324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4075626" y="4391242"/>
            <a:ext cx="3169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 err="1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ReactDOMComponent</a:t>
            </a:r>
            <a:endParaRPr kumimoji="1" lang="zh-CN" altLang="en-US" sz="2400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228550" y="1432301"/>
            <a:ext cx="5962904" cy="1754326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zh-CN" b="1" dirty="0" err="1">
                <a:solidFill>
                  <a:srgbClr val="F7C5FB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mountComponent</a:t>
            </a:r>
            <a:r>
              <a:rPr lang="en-US" altLang="zh-CN" b="1" dirty="0">
                <a:solidFill>
                  <a:srgbClr val="FDD0FB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:</a:t>
            </a:r>
            <a:endParaRPr lang="zh-CN" altLang="en-US" b="1" dirty="0">
              <a:solidFill>
                <a:srgbClr val="FDD0FB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br>
              <a:rPr lang="en-US" altLang="zh-CN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</a:br>
            <a:r>
              <a:rPr lang="en-US" altLang="zh-CN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、实例化</a:t>
            </a:r>
            <a:r>
              <a:rPr lang="en-US" altLang="zh-CN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Example</a:t>
            </a:r>
            <a:r>
              <a:rPr lang="zh-CN" altLang="en-US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，得到</a:t>
            </a:r>
            <a:r>
              <a:rPr lang="en-US" altLang="zh-CN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instance</a:t>
            </a:r>
            <a:r>
              <a:rPr lang="zh-CN" altLang="en-US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对象</a:t>
            </a:r>
            <a:endParaRPr lang="en-US" altLang="zh-CN" b="1" dirty="0">
              <a:solidFill>
                <a:srgbClr val="FFC000"/>
              </a:solidFill>
              <a:effectLst/>
              <a:latin typeface="STKaiti" charset="-122"/>
              <a:ea typeface="STKaiti" charset="-122"/>
              <a:cs typeface="STKaiti" charset="-122"/>
            </a:endParaRPr>
          </a:p>
          <a:p>
            <a:r>
              <a:rPr lang="en-US" altLang="zh-CN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lang="zh-CN" altLang="en-US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lang="en-US" altLang="zh-CN" b="1" dirty="0" err="1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renderedElement</a:t>
            </a:r>
            <a:r>
              <a:rPr lang="en-US" altLang="zh-CN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 = </a:t>
            </a:r>
            <a:r>
              <a:rPr lang="en-US" altLang="zh-CN" b="1" dirty="0" err="1">
                <a:solidFill>
                  <a:schemeClr val="bg1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Instance.render</a:t>
            </a:r>
            <a:r>
              <a:rPr lang="en-US" altLang="zh-CN" b="1" dirty="0">
                <a:solidFill>
                  <a:schemeClr val="bg1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();</a:t>
            </a:r>
          </a:p>
          <a:p>
            <a:r>
              <a:rPr lang="en-US" altLang="zh-CN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、初始化</a:t>
            </a:r>
            <a:r>
              <a:rPr lang="en-US" altLang="zh-CN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renderedElement</a:t>
            </a:r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lang="zh-CN" altLang="en-US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，得到</a:t>
            </a:r>
            <a:r>
              <a:rPr lang="en-US" altLang="zh-CN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child</a:t>
            </a:r>
          </a:p>
          <a:p>
            <a:r>
              <a:rPr lang="en-US" altLang="zh-CN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4</a:t>
            </a:r>
            <a:r>
              <a:rPr lang="zh-CN" altLang="en-US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lang="en-US" altLang="zh-CN" b="1" dirty="0" err="1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child.</a:t>
            </a:r>
            <a:r>
              <a:rPr lang="en-US" altLang="zh-CN" b="1" dirty="0" err="1">
                <a:solidFill>
                  <a:srgbClr val="F7C5FB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mountComponent</a:t>
            </a:r>
            <a:r>
              <a:rPr lang="en-US" altLang="zh-CN" b="1" dirty="0"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(container)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7997125" y="574987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095454" y="5227744"/>
            <a:ext cx="6096000" cy="92333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r>
              <a:rPr lang="en-US" altLang="zh-CN" b="1" dirty="0" err="1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</a:rPr>
              <a:t>mountComponent</a:t>
            </a:r>
            <a:r>
              <a:rPr lang="zh-CN" altLang="en-US" b="1" dirty="0">
                <a:solidFill>
                  <a:srgbClr val="FDD0FB"/>
                </a:solidFill>
                <a:latin typeface="STKaiti" charset="-122"/>
                <a:ea typeface="STKaiti" charset="-122"/>
                <a:cs typeface="STKaiti" charset="-122"/>
              </a:rPr>
              <a:t>：</a:t>
            </a:r>
          </a:p>
          <a:p>
            <a:b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</a:br>
            <a: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根据</a:t>
            </a:r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来生成对应的真实</a:t>
            </a:r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节点</a:t>
            </a:r>
            <a:endParaRPr lang="zh-CN" altLang="en-US" b="1" dirty="0">
              <a:solidFill>
                <a:srgbClr val="FFC000"/>
              </a:solidFill>
              <a:effectLst/>
              <a:latin typeface="STKaiti" charset="-122"/>
              <a:ea typeface="STKaiti" charset="-122"/>
              <a:cs typeface="STKaiti" charset="-122"/>
            </a:endParaRPr>
          </a:p>
        </p:txBody>
      </p:sp>
      <p:cxnSp>
        <p:nvCxnSpPr>
          <p:cNvPr id="32" name="直线箭头连接符 31"/>
          <p:cNvCxnSpPr/>
          <p:nvPr/>
        </p:nvCxnSpPr>
        <p:spPr>
          <a:xfrm flipV="1">
            <a:off x="8579104" y="1866754"/>
            <a:ext cx="660400" cy="2783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圆角矩形 32"/>
          <p:cNvSpPr/>
          <p:nvPr/>
        </p:nvSpPr>
        <p:spPr>
          <a:xfrm>
            <a:off x="9372600" y="1682089"/>
            <a:ext cx="2723606" cy="32382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componentWillMount</a:t>
            </a:r>
            <a:endParaRPr kumimoji="1" lang="zh-CN" altLang="en-US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cxnSp>
        <p:nvCxnSpPr>
          <p:cNvPr id="35" name="直线箭头连接符 34"/>
          <p:cNvCxnSpPr/>
          <p:nvPr/>
        </p:nvCxnSpPr>
        <p:spPr>
          <a:xfrm>
            <a:off x="8579104" y="3015348"/>
            <a:ext cx="660400" cy="2485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圆角矩形 35"/>
          <p:cNvSpPr/>
          <p:nvPr/>
        </p:nvSpPr>
        <p:spPr>
          <a:xfrm>
            <a:off x="9359900" y="3233278"/>
            <a:ext cx="2832100" cy="3616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componentDidMount</a:t>
            </a:r>
            <a:endParaRPr kumimoji="1" lang="zh-CN" altLang="en-US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8" name="右箭头 37"/>
          <p:cNvSpPr/>
          <p:nvPr/>
        </p:nvSpPr>
        <p:spPr>
          <a:xfrm>
            <a:off x="2628163" y="1669242"/>
            <a:ext cx="1467291" cy="2783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61318" y="3203988"/>
            <a:ext cx="2733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&lt;div&gt;Hello</a:t>
            </a:r>
            <a:r>
              <a:rPr kumimoji="1"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World!&lt;/div&gt;</a:t>
            </a:r>
            <a:endParaRPr kumimoji="1" lang="zh-CN" altLang="en-US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48128" y="4003560"/>
            <a:ext cx="365731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{</a:t>
            </a:r>
          </a:p>
          <a:p>
            <a: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 </a:t>
            </a:r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type: 'div',</a:t>
            </a:r>
          </a:p>
          <a:p>
            <a: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 </a:t>
            </a:r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props: {</a:t>
            </a:r>
          </a:p>
          <a:p>
            <a: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    </a:t>
            </a:r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children: 'Hello World'</a:t>
            </a:r>
          </a:p>
          <a:p>
            <a: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 </a:t>
            </a:r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}</a:t>
            </a:r>
          </a:p>
          <a:p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}</a:t>
            </a:r>
            <a:endParaRPr lang="en-US" altLang="zh-CN" b="1" dirty="0">
              <a:solidFill>
                <a:srgbClr val="FFC000"/>
              </a:solidFill>
              <a:effectLst/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69884" y="2479582"/>
            <a:ext cx="392807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{</a:t>
            </a:r>
          </a:p>
          <a:p>
            <a: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  </a:t>
            </a:r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type: function Example,</a:t>
            </a:r>
          </a:p>
          <a:p>
            <a: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  </a:t>
            </a:r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props: {</a:t>
            </a:r>
          </a:p>
          <a:p>
            <a: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    </a:t>
            </a:r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children: null</a:t>
            </a:r>
          </a:p>
          <a:p>
            <a:r>
              <a:rPr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  </a:t>
            </a:r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}</a:t>
            </a:r>
          </a:p>
          <a:p>
            <a:r>
              <a:rPr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}</a:t>
            </a:r>
            <a:endParaRPr lang="en-US" altLang="zh-CN" b="1" dirty="0">
              <a:solidFill>
                <a:srgbClr val="FFC000"/>
              </a:solidFill>
              <a:effectLst/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9654988" y="4800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C703002-A2C2-E543-A850-E5508B18BCB0}"/>
              </a:ext>
            </a:extLst>
          </p:cNvPr>
          <p:cNvSpPr txBox="1"/>
          <p:nvPr/>
        </p:nvSpPr>
        <p:spPr>
          <a:xfrm>
            <a:off x="10718800" y="635000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rgbClr val="DA84E6"/>
                </a:solidFill>
                <a:latin typeface="STKaiti" charset="-122"/>
                <a:ea typeface="STKaiti" charset="-122"/>
                <a:cs typeface="STKaiti" charset="-122"/>
                <a:hlinkClick r:id="" action="ppaction://hlinkshowjump?jump=nextslide"/>
              </a:rPr>
              <a:t>生命周期</a:t>
            </a:r>
            <a:endParaRPr kumimoji="1" lang="zh-CN" altLang="en-US" b="1" dirty="0">
              <a:solidFill>
                <a:srgbClr val="DA84E6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9" name="圆角矩形标注 8"/>
          <p:cNvSpPr/>
          <p:nvPr/>
        </p:nvSpPr>
        <p:spPr>
          <a:xfrm>
            <a:off x="9372600" y="1266683"/>
            <a:ext cx="2530549" cy="739228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b="1" dirty="0">
                <a:latin typeface="STKaiti" charset="-122"/>
                <a:ea typeface="STKaiti" charset="-122"/>
                <a:cs typeface="STKaiti" charset="-122"/>
              </a:rPr>
              <a:t>生命周期函数在哪被调用？</a:t>
            </a:r>
          </a:p>
        </p:txBody>
      </p:sp>
      <p:sp>
        <p:nvSpPr>
          <p:cNvPr id="10" name="矩形 9"/>
          <p:cNvSpPr/>
          <p:nvPr/>
        </p:nvSpPr>
        <p:spPr>
          <a:xfrm>
            <a:off x="9529878" y="6350000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3" action="ppaction://hlinksldjump"/>
              </a:rPr>
              <a:t>递归调用</a:t>
            </a:r>
            <a:endParaRPr kumimoji="1" lang="zh-CN" altLang="en-US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0223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7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5" grpId="0"/>
      <p:bldP spid="23" grpId="0" animBg="1"/>
      <p:bldP spid="24" grpId="0" animBg="1"/>
      <p:bldP spid="28" grpId="0"/>
      <p:bldP spid="29" grpId="0" animBg="1"/>
      <p:bldP spid="2" grpId="0" animBg="1"/>
      <p:bldP spid="33" grpId="0" animBg="1"/>
      <p:bldP spid="36" grpId="0" animBg="1"/>
      <p:bldP spid="38" grpId="0" animBg="1"/>
      <p:bldP spid="21" grpId="0"/>
      <p:bldP spid="6" grpId="0"/>
      <p:bldP spid="8" grpId="0"/>
      <p:bldP spid="8" grpId="1"/>
      <p:bldP spid="9" grpId="0" animBg="1"/>
      <p:bldP spid="9" grpId="1" animBg="1"/>
      <p:bldP spid="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0622205" y="6448327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accent1">
                    <a:lumMod val="75000"/>
                  </a:schemeClr>
                </a:solidFill>
                <a:hlinkClick r:id="rId2"/>
              </a:rPr>
              <a:t>图片来源</a:t>
            </a:r>
            <a:endParaRPr kumimoji="1" lang="zh-CN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780172F-C724-8342-BF8B-0C6EAC6B6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2648"/>
            <a:ext cx="12192000" cy="563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9076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54" y="1044603"/>
            <a:ext cx="11337723" cy="487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535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"/>
          <p:cNvSpPr/>
          <p:nvPr/>
        </p:nvSpPr>
        <p:spPr>
          <a:xfrm>
            <a:off x="2598966" y="3177549"/>
            <a:ext cx="1851949" cy="69448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更新</a:t>
            </a:r>
          </a:p>
        </p:txBody>
      </p:sp>
      <p:sp>
        <p:nvSpPr>
          <p:cNvPr id="5" name="圆角矩形 4"/>
          <p:cNvSpPr/>
          <p:nvPr/>
        </p:nvSpPr>
        <p:spPr>
          <a:xfrm>
            <a:off x="5317087" y="2185558"/>
            <a:ext cx="1898249" cy="5787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props</a:t>
            </a:r>
            <a:endParaRPr kumimoji="1" lang="zh-CN" altLang="en-US" sz="28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5317087" y="4151198"/>
            <a:ext cx="1898249" cy="57873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state</a:t>
            </a:r>
            <a:endParaRPr kumimoji="1" lang="zh-CN" altLang="en-US" sz="28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cxnSp>
        <p:nvCxnSpPr>
          <p:cNvPr id="9" name="直线箭头连接符 8"/>
          <p:cNvCxnSpPr>
            <a:endCxn id="5" idx="1"/>
          </p:cNvCxnSpPr>
          <p:nvPr/>
        </p:nvCxnSpPr>
        <p:spPr>
          <a:xfrm flipV="1">
            <a:off x="3592459" y="2474925"/>
            <a:ext cx="1724628" cy="5324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>
            <a:endCxn id="7" idx="1"/>
          </p:cNvCxnSpPr>
          <p:nvPr/>
        </p:nvCxnSpPr>
        <p:spPr>
          <a:xfrm>
            <a:off x="3584743" y="4042218"/>
            <a:ext cx="1732344" cy="3983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4569278" y="407758"/>
            <a:ext cx="30380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zh-CN" altLang="en-US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渲染更新</a:t>
            </a:r>
            <a:endParaRPr lang="zh-CN" altLang="en-US" sz="5400" b="1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241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 animBg="1"/>
      <p:bldP spid="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54885" y="378297"/>
            <a:ext cx="1032655" cy="4001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</a:rPr>
              <a:t>setState</a:t>
            </a:r>
            <a:endParaRPr kumimoji="1" lang="zh-CN" altLang="en-US" sz="2000" b="1" dirty="0">
              <a:solidFill>
                <a:srgbClr val="F7C5FB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944629" y="374187"/>
            <a:ext cx="4663456" cy="4001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将传入的</a:t>
            </a:r>
            <a:r>
              <a:rPr kumimoji="1" lang="en-US" altLang="zh-CN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state</a:t>
            </a:r>
            <a:r>
              <a:rPr kumimoji="1"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放进</a:t>
            </a:r>
            <a:r>
              <a:rPr kumimoji="1" lang="en-US" altLang="zh-CN" sz="2000" b="1" dirty="0" err="1">
                <a:solidFill>
                  <a:srgbClr val="DA84E6"/>
                </a:solidFill>
                <a:latin typeface="STKaiti" charset="-122"/>
                <a:ea typeface="STKaiti" charset="-122"/>
                <a:cs typeface="STKaiti" charset="-122"/>
              </a:rPr>
              <a:t>pendingState</a:t>
            </a:r>
            <a:r>
              <a:rPr kumimoji="1"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的数组里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4756656" y="5297401"/>
            <a:ext cx="4155305" cy="1015663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DA84E6"/>
                </a:solidFill>
                <a:latin typeface="STKaiti" charset="-122"/>
                <a:ea typeface="STKaiti" charset="-122"/>
                <a:cs typeface="STKaiti" charset="-122"/>
              </a:rPr>
              <a:t>updateComponent</a:t>
            </a:r>
            <a:endParaRPr kumimoji="1" lang="zh-CN" altLang="en-US" sz="2000" b="1" dirty="0">
              <a:solidFill>
                <a:srgbClr val="DA84E6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20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用于直接操作更新浏览器</a:t>
            </a:r>
            <a:r>
              <a:rPr kumimoji="1" lang="en-US" altLang="zh-CN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kumimoji="1"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元素</a:t>
            </a:r>
          </a:p>
        </p:txBody>
      </p:sp>
      <p:sp>
        <p:nvSpPr>
          <p:cNvPr id="14" name="右箭头 13"/>
          <p:cNvSpPr/>
          <p:nvPr/>
        </p:nvSpPr>
        <p:spPr>
          <a:xfrm rot="5400000">
            <a:off x="9249370" y="1665806"/>
            <a:ext cx="664857" cy="37946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2" name="圆角矩形 21"/>
          <p:cNvSpPr/>
          <p:nvPr/>
        </p:nvSpPr>
        <p:spPr>
          <a:xfrm>
            <a:off x="925770" y="2852626"/>
            <a:ext cx="3135769" cy="389408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shouldComponentUpdate</a:t>
            </a:r>
            <a:endParaRPr kumimoji="1" lang="zh-CN" altLang="en-US" sz="20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cxnSp>
        <p:nvCxnSpPr>
          <p:cNvPr id="24" name="直线箭头连接符 23"/>
          <p:cNvCxnSpPr/>
          <p:nvPr/>
        </p:nvCxnSpPr>
        <p:spPr>
          <a:xfrm flipH="1" flipV="1">
            <a:off x="4061539" y="3211620"/>
            <a:ext cx="408936" cy="3187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箭头连接符 26"/>
          <p:cNvCxnSpPr/>
          <p:nvPr/>
        </p:nvCxnSpPr>
        <p:spPr>
          <a:xfrm flipH="1">
            <a:off x="4012550" y="3548996"/>
            <a:ext cx="4089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圆角矩形 29"/>
          <p:cNvSpPr/>
          <p:nvPr/>
        </p:nvSpPr>
        <p:spPr>
          <a:xfrm>
            <a:off x="925770" y="3354247"/>
            <a:ext cx="3086780" cy="38949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componentWillUpdate</a:t>
            </a:r>
            <a:endParaRPr kumimoji="1" lang="zh-CN" altLang="en-US" sz="20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896541" y="4101696"/>
            <a:ext cx="3075985" cy="32858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componentDidUpdate</a:t>
            </a:r>
            <a:endParaRPr kumimoji="1" lang="zh-CN" altLang="en-US" sz="20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cxnSp>
        <p:nvCxnSpPr>
          <p:cNvPr id="39" name="直线箭头连接符 38"/>
          <p:cNvCxnSpPr/>
          <p:nvPr/>
        </p:nvCxnSpPr>
        <p:spPr>
          <a:xfrm flipH="1">
            <a:off x="3983322" y="4101696"/>
            <a:ext cx="457924" cy="1078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矩形 40"/>
          <p:cNvSpPr/>
          <p:nvPr/>
        </p:nvSpPr>
        <p:spPr>
          <a:xfrm>
            <a:off x="4405646" y="2930240"/>
            <a:ext cx="6096000" cy="1323439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>
            <a:spAutoFit/>
          </a:bodyPr>
          <a:lstStyle/>
          <a:p>
            <a:r>
              <a:rPr lang="en-US" altLang="zh-CN" sz="2000" b="1" dirty="0" err="1">
                <a:solidFill>
                  <a:srgbClr val="DA84E6"/>
                </a:solidFill>
                <a:latin typeface="STKaiti" charset="-122"/>
                <a:ea typeface="STKaiti" charset="-122"/>
                <a:cs typeface="STKaiti" charset="-122"/>
              </a:rPr>
              <a:t>updateComponent</a:t>
            </a:r>
            <a:endParaRPr lang="en-US" altLang="zh-CN" sz="2000" b="1" dirty="0">
              <a:solidFill>
                <a:srgbClr val="DA84E6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lang="en-US" altLang="zh-CN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、计算出</a:t>
            </a:r>
            <a:r>
              <a:rPr lang="en-US" altLang="zh-CN" sz="2000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nextState</a:t>
            </a:r>
            <a:endParaRPr lang="en-US" altLang="zh-CN" sz="20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lang="en-US" altLang="zh-CN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lang="en-US" altLang="zh-CN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render()</a:t>
            </a:r>
            <a:r>
              <a:rPr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得到</a:t>
            </a:r>
            <a:r>
              <a:rPr lang="en-US" altLang="zh-CN" sz="2000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nextRenderElement</a:t>
            </a:r>
            <a:endParaRPr lang="en-US" altLang="zh-CN" sz="20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lang="en-US" altLang="zh-CN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、与</a:t>
            </a:r>
            <a:r>
              <a:rPr lang="en-US" altLang="zh-CN" sz="2000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prevElement</a:t>
            </a:r>
            <a:r>
              <a:rPr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进行</a:t>
            </a:r>
            <a:r>
              <a:rPr lang="en-US" altLang="zh-CN" sz="2000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Diff </a:t>
            </a:r>
            <a:r>
              <a:rPr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比较</a:t>
            </a:r>
            <a:r>
              <a:rPr lang="en-US" altLang="zh-CN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,</a:t>
            </a:r>
            <a:r>
              <a:rPr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更新节点</a:t>
            </a:r>
            <a:endParaRPr lang="en-US" altLang="zh-CN" sz="2000" b="1" dirty="0">
              <a:solidFill>
                <a:srgbClr val="FFC000"/>
              </a:solidFill>
              <a:effectLst/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4" name="右箭头 43"/>
          <p:cNvSpPr/>
          <p:nvPr/>
        </p:nvSpPr>
        <p:spPr>
          <a:xfrm rot="5400000">
            <a:off x="5971176" y="4618432"/>
            <a:ext cx="873898" cy="3394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5" name="上弧形箭头 44"/>
          <p:cNvSpPr/>
          <p:nvPr/>
        </p:nvSpPr>
        <p:spPr>
          <a:xfrm>
            <a:off x="6408126" y="4359501"/>
            <a:ext cx="1270648" cy="610939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4358272" y="2387999"/>
            <a:ext cx="41152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41EFFB"/>
                </a:solidFill>
                <a:latin typeface="STKaiti" charset="-122"/>
                <a:ea typeface="STKaiti" charset="-122"/>
                <a:cs typeface="STKaiti" charset="-122"/>
              </a:rPr>
              <a:t>ReactCompositeComponentWrapper</a:t>
            </a:r>
            <a:endParaRPr kumimoji="1" lang="zh-CN" altLang="en-US" sz="2000" b="1" dirty="0">
              <a:solidFill>
                <a:srgbClr val="41EFFB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7092592" y="4861133"/>
            <a:ext cx="2678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ReactDOMComponent</a:t>
            </a:r>
            <a:endParaRPr kumimoji="1" lang="zh-CN" altLang="en-US" sz="2000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9" name="右箭头 48"/>
          <p:cNvSpPr/>
          <p:nvPr/>
        </p:nvSpPr>
        <p:spPr>
          <a:xfrm>
            <a:off x="2046711" y="415527"/>
            <a:ext cx="1746188" cy="28665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 flipH="1">
            <a:off x="7857966" y="853242"/>
            <a:ext cx="566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否</a:t>
            </a:r>
          </a:p>
        </p:txBody>
      </p:sp>
      <p:sp>
        <p:nvSpPr>
          <p:cNvPr id="6" name="右箭头 5"/>
          <p:cNvSpPr/>
          <p:nvPr/>
        </p:nvSpPr>
        <p:spPr>
          <a:xfrm>
            <a:off x="7467801" y="1198846"/>
            <a:ext cx="1145309" cy="1798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96541" y="1040788"/>
            <a:ext cx="19319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dirtyComponent</a:t>
            </a:r>
            <a:endParaRPr kumimoji="1" lang="zh-CN" altLang="en-US" sz="20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563510" y="835057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是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4731397" y="1047085"/>
            <a:ext cx="2749471" cy="40011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当前是否处于批量更新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8718054" y="1045582"/>
            <a:ext cx="32113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遍历更新 </a:t>
            </a:r>
            <a:r>
              <a:rPr kumimoji="1" lang="en-US" altLang="zh-CN" sz="2000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dirtyComponent</a:t>
            </a:r>
            <a:endParaRPr kumimoji="1" lang="zh-CN" altLang="en-US" sz="20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18" name="左箭头 17"/>
          <p:cNvSpPr/>
          <p:nvPr/>
        </p:nvSpPr>
        <p:spPr>
          <a:xfrm>
            <a:off x="2984212" y="1177688"/>
            <a:ext cx="1580506" cy="20099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1" name="下箭头 20"/>
          <p:cNvSpPr/>
          <p:nvPr/>
        </p:nvSpPr>
        <p:spPr>
          <a:xfrm>
            <a:off x="5705655" y="811480"/>
            <a:ext cx="351962" cy="2166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000" b="1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8" name="文本框 27">
            <a:hlinkClick r:id="rId3" action="ppaction://hlinksldjump"/>
            <a:extLst>
              <a:ext uri="{FF2B5EF4-FFF2-40B4-BE49-F238E27FC236}">
                <a16:creationId xmlns:a16="http://schemas.microsoft.com/office/drawing/2014/main" id="{B410CA50-7B5C-4045-9C09-2786737DB00D}"/>
              </a:ext>
            </a:extLst>
          </p:cNvPr>
          <p:cNvSpPr txBox="1"/>
          <p:nvPr/>
        </p:nvSpPr>
        <p:spPr>
          <a:xfrm>
            <a:off x="10718800" y="6350000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" action="ppaction://hlinkshowjump?jump=nextslide"/>
              </a:rPr>
              <a:t>生命周期</a:t>
            </a:r>
            <a:endParaRPr kumimoji="1" lang="zh-CN" altLang="en-US" sz="20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5" name="圆角矩形标注 4"/>
          <p:cNvSpPr/>
          <p:nvPr/>
        </p:nvSpPr>
        <p:spPr>
          <a:xfrm>
            <a:off x="1340246" y="2681090"/>
            <a:ext cx="2831471" cy="1030909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000" b="1" dirty="0">
                <a:latin typeface="STKaiti" charset="-122"/>
                <a:ea typeface="STKaiti" charset="-122"/>
                <a:cs typeface="STKaiti" charset="-122"/>
              </a:rPr>
              <a:t>生命周期函数在哪被调用？</a:t>
            </a:r>
          </a:p>
        </p:txBody>
      </p:sp>
      <p:sp>
        <p:nvSpPr>
          <p:cNvPr id="33" name="上弧形箭头 32"/>
          <p:cNvSpPr/>
          <p:nvPr/>
        </p:nvSpPr>
        <p:spPr>
          <a:xfrm>
            <a:off x="2984212" y="1464284"/>
            <a:ext cx="5998423" cy="721742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9931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9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3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2" grpId="0" animBg="1"/>
      <p:bldP spid="14" grpId="0" animBg="1"/>
      <p:bldP spid="22" grpId="0" animBg="1"/>
      <p:bldP spid="30" grpId="0" animBg="1"/>
      <p:bldP spid="34" grpId="0" animBg="1"/>
      <p:bldP spid="41" grpId="0" animBg="1"/>
      <p:bldP spid="44" grpId="0" animBg="1"/>
      <p:bldP spid="45" grpId="0" animBg="1"/>
      <p:bldP spid="47" grpId="0"/>
      <p:bldP spid="48" grpId="0"/>
      <p:bldP spid="49" grpId="0" animBg="1"/>
      <p:bldP spid="2" grpId="0"/>
      <p:bldP spid="6" grpId="0" animBg="1"/>
      <p:bldP spid="7" grpId="0"/>
      <p:bldP spid="8" grpId="0"/>
      <p:bldP spid="15" grpId="0" animBg="1"/>
      <p:bldP spid="16" grpId="0"/>
      <p:bldP spid="18" grpId="0" animBg="1"/>
      <p:bldP spid="21" grpId="0" animBg="1"/>
      <p:bldP spid="5" grpId="0" animBg="1"/>
      <p:bldP spid="5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0622205" y="6448327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accent1">
                    <a:lumMod val="75000"/>
                  </a:schemeClr>
                </a:solidFill>
                <a:hlinkClick r:id="rId2"/>
              </a:rPr>
              <a:t>图片来源</a:t>
            </a:r>
            <a:endParaRPr kumimoji="1" lang="zh-CN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780172F-C724-8342-BF8B-0C6EAC6B6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12648"/>
            <a:ext cx="12192000" cy="5632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589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40664" y="1208510"/>
            <a:ext cx="10732008" cy="92333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kumimoji="1" lang="zh-CN" altLang="en-US" b="1" dirty="0">
              <a:solidFill>
                <a:schemeClr val="accent1">
                  <a:lumMod val="60000"/>
                  <a:lumOff val="40000"/>
                </a:schemeClr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en-US" altLang="zh-CN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kumimoji="1" lang="zh-CN" altLang="en-US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lang="zh-CN" altLang="en-US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两个相同的组件产生类似的</a:t>
            </a:r>
            <a:r>
              <a:rPr lang="en-US" altLang="zh-CN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lang="zh-CN" altLang="en-US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结构，不同组件产生不同</a:t>
            </a:r>
            <a:r>
              <a:rPr lang="en-US" altLang="zh-CN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lang="zh-CN" altLang="en-US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结构</a:t>
            </a:r>
          </a:p>
          <a:p>
            <a:pPr marL="0" indent="0">
              <a:buNone/>
            </a:pPr>
            <a:endParaRPr kumimoji="1" lang="zh-CN" altLang="en-US" b="1" dirty="0">
              <a:solidFill>
                <a:schemeClr val="accent1">
                  <a:lumMod val="60000"/>
                  <a:lumOff val="40000"/>
                </a:schemeClr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10056" y="468059"/>
            <a:ext cx="28280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Diff</a:t>
            </a:r>
            <a:r>
              <a:rPr kumimoji="1" lang="zh-CN" altLang="en-US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算法</a:t>
            </a:r>
            <a:endParaRPr lang="zh-CN" altLang="en-US" sz="5400" b="1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7744" y="2034303"/>
            <a:ext cx="5793232" cy="333975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07571" y="5445468"/>
            <a:ext cx="10305288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sz="2800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kumimoji="1" lang="zh-CN" altLang="en-US" sz="2800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lang="zh-CN" altLang="en-US" sz="2800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对于同一层级的一组子节点，它们可以通过唯一的</a:t>
            </a:r>
            <a:r>
              <a:rPr lang="en-US" altLang="zh-CN" sz="2800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id</a:t>
            </a:r>
            <a:r>
              <a:rPr lang="zh-CN" altLang="en-US" sz="2800" b="1" dirty="0">
                <a:solidFill>
                  <a:srgbClr val="FDA6EF"/>
                </a:solidFill>
                <a:latin typeface="STKaiti" charset="-122"/>
                <a:ea typeface="STKaiti" charset="-122"/>
                <a:cs typeface="STKaiti" charset="-122"/>
              </a:rPr>
              <a:t>区分</a:t>
            </a:r>
          </a:p>
          <a:p>
            <a:endParaRPr kumimoji="1" lang="zh-CN" altLang="en-US" b="1" dirty="0">
              <a:solidFill>
                <a:schemeClr val="accent1">
                  <a:lumMod val="60000"/>
                  <a:lumOff val="40000"/>
                </a:schemeClr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363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918181" y="1303153"/>
            <a:ext cx="359585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黄琼（</a:t>
            </a:r>
            <a:r>
              <a:rPr kumimoji="1" lang="en-US" altLang="zh-CN" sz="2800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daisyhhuang</a:t>
            </a:r>
            <a:r>
              <a:rPr kumimoji="1" lang="zh-CN" altLang="en-US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）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18181" y="2331520"/>
            <a:ext cx="89951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腾讯前端工程师，</a:t>
            </a:r>
            <a:r>
              <a:rPr kumimoji="1" lang="en-US" altLang="zh-CN" sz="2800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IMWeb</a:t>
            </a:r>
            <a:r>
              <a:rPr kumimoji="1" lang="zh-CN" altLang="en-US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团队成员</a:t>
            </a:r>
          </a:p>
          <a:p>
            <a:endParaRPr kumimoji="1" lang="zh-CN" altLang="en-US" sz="28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zh-CN" altLang="en-US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企鹅辅导</a:t>
            </a:r>
          </a:p>
          <a:p>
            <a:endParaRPr kumimoji="1" lang="zh-CN" altLang="en-US" sz="28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en-US" altLang="zh-CN" sz="2800" b="1" dirty="0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IMWeb</a:t>
            </a:r>
            <a:r>
              <a:rPr kumimoji="1" lang="zh-CN" altLang="en-US" sz="2800" b="1" dirty="0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 社区</a:t>
            </a:r>
            <a:endParaRPr kumimoji="1" lang="zh-CN" altLang="en-US" sz="2800" b="1" dirty="0">
              <a:solidFill>
                <a:srgbClr val="F7C5FB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2800" b="1" dirty="0">
              <a:solidFill>
                <a:srgbClr val="F7C5FB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zh-CN" altLang="en-US" sz="2800" b="1" dirty="0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  <a:hlinkClick r:id="rId4"/>
              </a:rPr>
              <a:t>邮箱：</a:t>
            </a:r>
            <a:r>
              <a:rPr kumimoji="1" lang="en-US" altLang="zh-CN" sz="2800" b="1" dirty="0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  <a:hlinkClick r:id="rId4"/>
              </a:rPr>
              <a:t>daisyhhuang@tencent.com</a:t>
            </a:r>
            <a:endParaRPr kumimoji="1" lang="zh-CN" altLang="en-US" sz="2800" b="1" dirty="0">
              <a:solidFill>
                <a:srgbClr val="F7C5FB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zh-CN" altLang="en-US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微信：</a:t>
            </a:r>
            <a:r>
              <a:rPr kumimoji="1" lang="en-US" altLang="zh-CN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you-</a:t>
            </a:r>
            <a:r>
              <a:rPr kumimoji="1" lang="en-US" altLang="zh-CN" sz="2800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qiong</a:t>
            </a:r>
            <a:r>
              <a:rPr kumimoji="1" lang="en-US" altLang="zh-CN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-</a:t>
            </a:r>
            <a:r>
              <a:rPr kumimoji="1" lang="en-US" altLang="zh-CN" sz="2800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yue</a:t>
            </a:r>
            <a:endParaRPr kumimoji="1" lang="zh-CN" altLang="en-US" sz="28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28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6CD529-959A-D94F-81D3-8A3E071544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7351" y="1303153"/>
            <a:ext cx="3474763" cy="461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2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66"/>
    </mc:Choice>
    <mc:Fallback xmlns="">
      <p:transition spd="slow" advTm="29166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椭圆 24"/>
          <p:cNvSpPr/>
          <p:nvPr/>
        </p:nvSpPr>
        <p:spPr>
          <a:xfrm>
            <a:off x="3513735" y="3087898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STKaiti" charset="-122"/>
                <a:ea typeface="STKaiti" charset="-122"/>
                <a:cs typeface="STKaiti" charset="-122"/>
              </a:rPr>
              <a:t>A</a:t>
            </a:r>
            <a:endParaRPr kumimoji="1" lang="zh-CN" altLang="en-US" b="1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3068727" y="3977283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STKaiti" charset="-122"/>
                <a:ea typeface="STKaiti" charset="-122"/>
                <a:cs typeface="STKaiti" charset="-122"/>
              </a:rPr>
              <a:t>B</a:t>
            </a:r>
            <a:endParaRPr kumimoji="1" lang="zh-CN" altLang="en-US" b="1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4034061" y="3977282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STKaiti" charset="-122"/>
                <a:ea typeface="STKaiti" charset="-122"/>
                <a:cs typeface="STKaiti" charset="-122"/>
              </a:rPr>
              <a:t>C</a:t>
            </a:r>
            <a:endParaRPr kumimoji="1" lang="zh-CN" altLang="en-US" b="1" dirty="0">
              <a:latin typeface="STKaiti" charset="-122"/>
              <a:ea typeface="STKaiti" charset="-122"/>
              <a:cs typeface="STKaiti" charset="-122"/>
            </a:endParaRPr>
          </a:p>
        </p:txBody>
      </p:sp>
      <p:cxnSp>
        <p:nvCxnSpPr>
          <p:cNvPr id="28" name="直线箭头连接符 27"/>
          <p:cNvCxnSpPr>
            <a:stCxn id="25" idx="4"/>
            <a:endCxn id="27" idx="7"/>
          </p:cNvCxnSpPr>
          <p:nvPr/>
        </p:nvCxnSpPr>
        <p:spPr>
          <a:xfrm flipH="1">
            <a:off x="3589053" y="3723143"/>
            <a:ext cx="229482" cy="3471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箭头连接符 28"/>
          <p:cNvCxnSpPr>
            <a:stCxn id="25" idx="4"/>
            <a:endCxn id="28" idx="1"/>
          </p:cNvCxnSpPr>
          <p:nvPr/>
        </p:nvCxnSpPr>
        <p:spPr>
          <a:xfrm>
            <a:off x="3818535" y="3723143"/>
            <a:ext cx="304800" cy="347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右箭头 73"/>
          <p:cNvSpPr/>
          <p:nvPr/>
        </p:nvSpPr>
        <p:spPr>
          <a:xfrm>
            <a:off x="4934609" y="3616424"/>
            <a:ext cx="1469985" cy="2314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b="1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75" name="椭圆 74"/>
          <p:cNvSpPr/>
          <p:nvPr/>
        </p:nvSpPr>
        <p:spPr>
          <a:xfrm>
            <a:off x="7370033" y="3087898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STKaiti" charset="-122"/>
                <a:ea typeface="STKaiti" charset="-122"/>
                <a:cs typeface="STKaiti" charset="-122"/>
              </a:rPr>
              <a:t>D</a:t>
            </a:r>
            <a:endParaRPr kumimoji="1" lang="zh-CN" altLang="en-US" b="1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76" name="椭圆 75"/>
          <p:cNvSpPr/>
          <p:nvPr/>
        </p:nvSpPr>
        <p:spPr>
          <a:xfrm>
            <a:off x="6925025" y="3977283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STKaiti" charset="-122"/>
                <a:ea typeface="STKaiti" charset="-122"/>
                <a:cs typeface="STKaiti" charset="-122"/>
              </a:rPr>
              <a:t>B</a:t>
            </a:r>
            <a:endParaRPr kumimoji="1" lang="zh-CN" altLang="en-US" b="1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77" name="椭圆 76"/>
          <p:cNvSpPr/>
          <p:nvPr/>
        </p:nvSpPr>
        <p:spPr>
          <a:xfrm>
            <a:off x="7890359" y="3977282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STKaiti" charset="-122"/>
                <a:ea typeface="STKaiti" charset="-122"/>
                <a:cs typeface="STKaiti" charset="-122"/>
              </a:rPr>
              <a:t>C</a:t>
            </a:r>
            <a:endParaRPr kumimoji="1" lang="zh-CN" altLang="en-US" b="1" dirty="0">
              <a:latin typeface="STKaiti" charset="-122"/>
              <a:ea typeface="STKaiti" charset="-122"/>
              <a:cs typeface="STKaiti" charset="-122"/>
            </a:endParaRPr>
          </a:p>
        </p:txBody>
      </p:sp>
      <p:cxnSp>
        <p:nvCxnSpPr>
          <p:cNvPr id="78" name="直线箭头连接符 77"/>
          <p:cNvCxnSpPr/>
          <p:nvPr/>
        </p:nvCxnSpPr>
        <p:spPr>
          <a:xfrm flipH="1">
            <a:off x="7445351" y="3723143"/>
            <a:ext cx="229482" cy="3471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线箭头连接符 78"/>
          <p:cNvCxnSpPr/>
          <p:nvPr/>
        </p:nvCxnSpPr>
        <p:spPr>
          <a:xfrm>
            <a:off x="7674833" y="3723143"/>
            <a:ext cx="304800" cy="347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文本框 80"/>
          <p:cNvSpPr txBox="1"/>
          <p:nvPr/>
        </p:nvSpPr>
        <p:spPr>
          <a:xfrm>
            <a:off x="5258701" y="3199736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>
                <a:solidFill>
                  <a:schemeClr val="accent1">
                    <a:lumMod val="75000"/>
                  </a:schemeClr>
                </a:solidFill>
                <a:latin typeface="STKaiti" charset="-122"/>
                <a:ea typeface="STKaiti" charset="-122"/>
                <a:cs typeface="STKaiti" charset="-122"/>
              </a:rPr>
              <a:t>更新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027677" y="1392494"/>
            <a:ext cx="28664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solidFill>
                  <a:srgbClr val="FDD0FB"/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1</a:t>
            </a:r>
            <a:r>
              <a:rPr kumimoji="1" lang="zh-CN" altLang="en-US" sz="2800" b="1" dirty="0">
                <a:solidFill>
                  <a:srgbClr val="FDD0FB"/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、不同节点类型</a:t>
            </a:r>
            <a:endParaRPr kumimoji="1" lang="zh-CN" altLang="en-US" sz="2800" b="1" dirty="0">
              <a:solidFill>
                <a:srgbClr val="FDD0FB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1" name="椭圆 40"/>
          <p:cNvSpPr/>
          <p:nvPr/>
        </p:nvSpPr>
        <p:spPr>
          <a:xfrm>
            <a:off x="3513735" y="3087897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STKaiti" charset="-122"/>
                <a:ea typeface="STKaiti" charset="-122"/>
                <a:cs typeface="STKaiti" charset="-122"/>
              </a:rPr>
              <a:t>D</a:t>
            </a:r>
            <a:endParaRPr kumimoji="1" lang="zh-CN" altLang="en-US" b="1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3068727" y="3977282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STKaiti" charset="-122"/>
                <a:ea typeface="STKaiti" charset="-122"/>
                <a:cs typeface="STKaiti" charset="-122"/>
              </a:rPr>
              <a:t>B</a:t>
            </a:r>
            <a:endParaRPr kumimoji="1" lang="zh-CN" altLang="en-US" b="1" dirty="0"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4034061" y="3977281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b="1" dirty="0">
                <a:latin typeface="STKaiti" charset="-122"/>
                <a:ea typeface="STKaiti" charset="-122"/>
                <a:cs typeface="STKaiti" charset="-122"/>
              </a:rPr>
              <a:t>C</a:t>
            </a:r>
            <a:endParaRPr kumimoji="1" lang="zh-CN" altLang="en-US" b="1" dirty="0">
              <a:latin typeface="STKaiti" charset="-122"/>
              <a:ea typeface="STKaiti" charset="-122"/>
              <a:cs typeface="STKaiti" charset="-122"/>
            </a:endParaRPr>
          </a:p>
        </p:txBody>
      </p:sp>
      <p:cxnSp>
        <p:nvCxnSpPr>
          <p:cNvPr id="44" name="直线箭头连接符 43"/>
          <p:cNvCxnSpPr/>
          <p:nvPr/>
        </p:nvCxnSpPr>
        <p:spPr>
          <a:xfrm flipH="1">
            <a:off x="3589053" y="3723142"/>
            <a:ext cx="229482" cy="3471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箭头连接符 44"/>
          <p:cNvCxnSpPr/>
          <p:nvPr/>
        </p:nvCxnSpPr>
        <p:spPr>
          <a:xfrm>
            <a:off x="3818535" y="3723142"/>
            <a:ext cx="304800" cy="347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圆角矩形标注 4"/>
          <p:cNvSpPr/>
          <p:nvPr/>
        </p:nvSpPr>
        <p:spPr>
          <a:xfrm>
            <a:off x="6925025" y="1392494"/>
            <a:ext cx="4585657" cy="830753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Tips: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保持</a:t>
            </a:r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标签类型的稳定</a:t>
            </a:r>
          </a:p>
        </p:txBody>
      </p:sp>
    </p:spTree>
    <p:extLst>
      <p:ext uri="{BB962C8B-B14F-4D97-AF65-F5344CB8AC3E}">
        <p14:creationId xmlns:p14="http://schemas.microsoft.com/office/powerpoint/2010/main" val="1832543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" presetClass="entr" presetSubtype="1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8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9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25" grpId="2" animBg="1"/>
      <p:bldP spid="26" grpId="0" animBg="1"/>
      <p:bldP spid="26" grpId="1" animBg="1"/>
      <p:bldP spid="26" grpId="2" animBg="1"/>
      <p:bldP spid="27" grpId="0" animBg="1"/>
      <p:bldP spid="27" grpId="1" animBg="1"/>
      <p:bldP spid="27" grpId="2" animBg="1"/>
      <p:bldP spid="74" grpId="0" animBg="1"/>
      <p:bldP spid="75" grpId="0" animBg="1"/>
      <p:bldP spid="76" grpId="0" animBg="1"/>
      <p:bldP spid="77" grpId="0" animBg="1"/>
      <p:bldP spid="81" grpId="0"/>
      <p:bldP spid="41" grpId="0" animBg="1"/>
      <p:bldP spid="42" grpId="0" animBg="1"/>
      <p:bldP spid="43" grpId="0" animBg="1"/>
      <p:bldP spid="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29476" y="1075123"/>
            <a:ext cx="31655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kumimoji="1" lang="zh-CN" altLang="en-US" sz="28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、相同节点类型</a:t>
            </a:r>
          </a:p>
          <a:p>
            <a:endParaRPr kumimoji="1" lang="zh-CN" altLang="en-US" sz="28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346859" y="193103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Menlo" charset="0"/>
              </a:rPr>
              <a:t>div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altLang="zh-CN" dirty="0" err="1">
                <a:solidFill>
                  <a:srgbClr val="9CDCFE"/>
                </a:solidFill>
                <a:latin typeface="Menlo" charset="0"/>
              </a:rPr>
              <a:t>className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=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"before"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altLang="zh-CN" dirty="0">
                <a:solidFill>
                  <a:srgbClr val="9CDCFE"/>
                </a:solidFill>
                <a:latin typeface="Menlo" charset="0"/>
              </a:rPr>
              <a:t>title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=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"stuff”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/&gt;</a:t>
            </a:r>
            <a:endParaRPr lang="en-US" altLang="zh-CN" dirty="0">
              <a:solidFill>
                <a:srgbClr val="D4D4D4"/>
              </a:solidFill>
              <a:latin typeface="Menlo" charset="0"/>
            </a:endParaRPr>
          </a:p>
          <a:p>
            <a:br>
              <a:rPr lang="en-US" altLang="zh-CN" dirty="0">
                <a:solidFill>
                  <a:srgbClr val="D4D4D4"/>
                </a:solidFill>
                <a:latin typeface="Menlo" charset="0"/>
              </a:rPr>
            </a:b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Menlo" charset="0"/>
              </a:rPr>
              <a:t>div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altLang="zh-CN" dirty="0" err="1">
                <a:solidFill>
                  <a:srgbClr val="9CDCFE"/>
                </a:solidFill>
                <a:latin typeface="Menlo" charset="0"/>
              </a:rPr>
              <a:t>className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=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"after"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altLang="zh-CN" dirty="0">
                <a:solidFill>
                  <a:srgbClr val="9CDCFE"/>
                </a:solidFill>
                <a:latin typeface="Menlo" charset="0"/>
              </a:rPr>
              <a:t>title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=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"stuff”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/&gt;</a:t>
            </a:r>
            <a:endParaRPr lang="en-US" altLang="zh-CN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346859" y="4115305"/>
            <a:ext cx="17716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自定义组件</a:t>
            </a:r>
          </a:p>
        </p:txBody>
      </p:sp>
    </p:spTree>
    <p:extLst>
      <p:ext uri="{BB962C8B-B14F-4D97-AF65-F5344CB8AC3E}">
        <p14:creationId xmlns:p14="http://schemas.microsoft.com/office/powerpoint/2010/main" val="920647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24348" y="569626"/>
            <a:ext cx="3207809" cy="1139253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kumimoji="1" lang="zh-CN" altLang="en-US" dirty="0">
              <a:solidFill>
                <a:schemeClr val="accent1">
                  <a:lumMod val="75000"/>
                </a:schemeClr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en-US" altLang="zh-CN" dirty="0">
                <a:solidFill>
                  <a:schemeClr val="accent1">
                    <a:lumMod val="75000"/>
                  </a:schemeClr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3</a:t>
            </a:r>
            <a:r>
              <a:rPr kumimoji="1" lang="zh-CN" altLang="en-US" dirty="0">
                <a:solidFill>
                  <a:schemeClr val="accent1">
                    <a:lumMod val="75000"/>
                  </a:schemeClr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、子节点比较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88" name="右箭头 87"/>
          <p:cNvSpPr/>
          <p:nvPr/>
        </p:nvSpPr>
        <p:spPr>
          <a:xfrm>
            <a:off x="4617564" y="3197369"/>
            <a:ext cx="1469985" cy="2314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HanziPen SC" charset="-122"/>
              <a:ea typeface="HanziPen SC" charset="-122"/>
              <a:cs typeface="HanziPen SC" charset="-122"/>
            </a:endParaRPr>
          </a:p>
        </p:txBody>
      </p:sp>
      <p:sp>
        <p:nvSpPr>
          <p:cNvPr id="104" name="椭圆 103"/>
          <p:cNvSpPr/>
          <p:nvPr/>
        </p:nvSpPr>
        <p:spPr>
          <a:xfrm>
            <a:off x="6922541" y="2677871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HanziPen SC" charset="-122"/>
                <a:ea typeface="HanziPen SC" charset="-122"/>
                <a:cs typeface="HanziPen SC" charset="-122"/>
              </a:rPr>
              <a:t>A</a:t>
            </a:r>
            <a:endParaRPr kumimoji="1" lang="zh-CN" altLang="en-US" dirty="0">
              <a:latin typeface="HanziPen SC" charset="-122"/>
              <a:ea typeface="HanziPen SC" charset="-122"/>
              <a:cs typeface="HanziPen SC" charset="-122"/>
            </a:endParaRPr>
          </a:p>
        </p:txBody>
      </p:sp>
      <p:sp>
        <p:nvSpPr>
          <p:cNvPr id="105" name="椭圆 104"/>
          <p:cNvSpPr/>
          <p:nvPr/>
        </p:nvSpPr>
        <p:spPr>
          <a:xfrm>
            <a:off x="5994640" y="3567255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HanziPen SC" charset="-122"/>
                <a:ea typeface="HanziPen SC" charset="-122"/>
                <a:cs typeface="HanziPen SC" charset="-122"/>
              </a:rPr>
              <a:t>B</a:t>
            </a:r>
            <a:endParaRPr kumimoji="1" lang="zh-CN" altLang="en-US" dirty="0">
              <a:latin typeface="HanziPen SC" charset="-122"/>
              <a:ea typeface="HanziPen SC" charset="-122"/>
              <a:cs typeface="HanziPen SC" charset="-122"/>
            </a:endParaRPr>
          </a:p>
        </p:txBody>
      </p:sp>
      <p:sp>
        <p:nvSpPr>
          <p:cNvPr id="106" name="椭圆 105"/>
          <p:cNvSpPr/>
          <p:nvPr/>
        </p:nvSpPr>
        <p:spPr>
          <a:xfrm>
            <a:off x="6915207" y="3567255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HanziPen SC" charset="-122"/>
                <a:ea typeface="HanziPen SC" charset="-122"/>
                <a:cs typeface="HanziPen SC" charset="-122"/>
              </a:rPr>
              <a:t>C</a:t>
            </a:r>
            <a:endParaRPr kumimoji="1" lang="zh-CN" altLang="en-US" dirty="0">
              <a:latin typeface="HanziPen SC" charset="-122"/>
              <a:ea typeface="HanziPen SC" charset="-122"/>
              <a:cs typeface="HanziPen SC" charset="-122"/>
            </a:endParaRPr>
          </a:p>
        </p:txBody>
      </p:sp>
      <p:cxnSp>
        <p:nvCxnSpPr>
          <p:cNvPr id="107" name="直线箭头连接符 106"/>
          <p:cNvCxnSpPr/>
          <p:nvPr/>
        </p:nvCxnSpPr>
        <p:spPr>
          <a:xfrm flipH="1">
            <a:off x="6514966" y="3313116"/>
            <a:ext cx="712375" cy="347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椭圆 107"/>
          <p:cNvSpPr/>
          <p:nvPr/>
        </p:nvSpPr>
        <p:spPr>
          <a:xfrm>
            <a:off x="7813215" y="3565226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HanziPen SC" charset="-122"/>
                <a:ea typeface="HanziPen SC" charset="-122"/>
                <a:cs typeface="HanziPen SC" charset="-122"/>
              </a:rPr>
              <a:t>C</a:t>
            </a:r>
            <a:endParaRPr kumimoji="1" lang="zh-CN" altLang="en-US" dirty="0">
              <a:latin typeface="HanziPen SC" charset="-122"/>
              <a:ea typeface="HanziPen SC" charset="-122"/>
              <a:cs typeface="HanziPen SC" charset="-122"/>
            </a:endParaRPr>
          </a:p>
        </p:txBody>
      </p:sp>
      <p:cxnSp>
        <p:nvCxnSpPr>
          <p:cNvPr id="109" name="直线箭头连接符 108"/>
          <p:cNvCxnSpPr/>
          <p:nvPr/>
        </p:nvCxnSpPr>
        <p:spPr>
          <a:xfrm flipH="1">
            <a:off x="7220007" y="3313116"/>
            <a:ext cx="7334" cy="254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直线箭头连接符 109"/>
          <p:cNvCxnSpPr/>
          <p:nvPr/>
        </p:nvCxnSpPr>
        <p:spPr>
          <a:xfrm>
            <a:off x="7227341" y="3313116"/>
            <a:ext cx="675148" cy="345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椭圆 117"/>
          <p:cNvSpPr/>
          <p:nvPr/>
        </p:nvSpPr>
        <p:spPr>
          <a:xfrm>
            <a:off x="3289251" y="2677871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HanziPen SC" charset="-122"/>
                <a:ea typeface="HanziPen SC" charset="-122"/>
                <a:cs typeface="HanziPen SC" charset="-122"/>
              </a:rPr>
              <a:t>A</a:t>
            </a:r>
            <a:endParaRPr kumimoji="1" lang="zh-CN" altLang="en-US" dirty="0">
              <a:latin typeface="HanziPen SC" charset="-122"/>
              <a:ea typeface="HanziPen SC" charset="-122"/>
              <a:cs typeface="HanziPen SC" charset="-122"/>
            </a:endParaRPr>
          </a:p>
        </p:txBody>
      </p:sp>
      <p:sp>
        <p:nvSpPr>
          <p:cNvPr id="119" name="椭圆 118"/>
          <p:cNvSpPr/>
          <p:nvPr/>
        </p:nvSpPr>
        <p:spPr>
          <a:xfrm>
            <a:off x="2844243" y="3567256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HanziPen SC" charset="-122"/>
                <a:ea typeface="HanziPen SC" charset="-122"/>
                <a:cs typeface="HanziPen SC" charset="-122"/>
              </a:rPr>
              <a:t>B</a:t>
            </a:r>
            <a:endParaRPr kumimoji="1" lang="zh-CN" altLang="en-US" dirty="0">
              <a:latin typeface="HanziPen SC" charset="-122"/>
              <a:ea typeface="HanziPen SC" charset="-122"/>
              <a:cs typeface="HanziPen SC" charset="-122"/>
            </a:endParaRPr>
          </a:p>
        </p:txBody>
      </p:sp>
      <p:sp>
        <p:nvSpPr>
          <p:cNvPr id="120" name="椭圆 119"/>
          <p:cNvSpPr/>
          <p:nvPr/>
        </p:nvSpPr>
        <p:spPr>
          <a:xfrm>
            <a:off x="3809577" y="3567255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HanziPen SC" charset="-122"/>
                <a:ea typeface="HanziPen SC" charset="-122"/>
                <a:cs typeface="HanziPen SC" charset="-122"/>
              </a:rPr>
              <a:t>C</a:t>
            </a:r>
            <a:endParaRPr kumimoji="1" lang="zh-CN" altLang="en-US" dirty="0">
              <a:latin typeface="HanziPen SC" charset="-122"/>
              <a:ea typeface="HanziPen SC" charset="-122"/>
              <a:cs typeface="HanziPen SC" charset="-122"/>
            </a:endParaRPr>
          </a:p>
        </p:txBody>
      </p:sp>
      <p:cxnSp>
        <p:nvCxnSpPr>
          <p:cNvPr id="121" name="直线箭头连接符 120"/>
          <p:cNvCxnSpPr/>
          <p:nvPr/>
        </p:nvCxnSpPr>
        <p:spPr>
          <a:xfrm flipH="1">
            <a:off x="3364569" y="3313116"/>
            <a:ext cx="229482" cy="3471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直线箭头连接符 121"/>
          <p:cNvCxnSpPr/>
          <p:nvPr/>
        </p:nvCxnSpPr>
        <p:spPr>
          <a:xfrm>
            <a:off x="3594051" y="3313116"/>
            <a:ext cx="304800" cy="3471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椭圆 45"/>
          <p:cNvSpPr/>
          <p:nvPr/>
        </p:nvSpPr>
        <p:spPr>
          <a:xfrm>
            <a:off x="6918874" y="3565226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HanziPen SC" charset="-122"/>
                <a:ea typeface="HanziPen SC" charset="-122"/>
                <a:cs typeface="HanziPen SC" charset="-122"/>
              </a:rPr>
              <a:t>D</a:t>
            </a:r>
            <a:endParaRPr kumimoji="1" lang="zh-CN" altLang="en-US" dirty="0">
              <a:latin typeface="HanziPen SC" charset="-122"/>
              <a:ea typeface="HanziPen SC" charset="-122"/>
              <a:cs typeface="HanziPen SC" charset="-122"/>
            </a:endParaRPr>
          </a:p>
        </p:txBody>
      </p:sp>
      <p:sp>
        <p:nvSpPr>
          <p:cNvPr id="2" name="圆角矩形标注 1"/>
          <p:cNvSpPr/>
          <p:nvPr/>
        </p:nvSpPr>
        <p:spPr>
          <a:xfrm>
            <a:off x="7080019" y="691567"/>
            <a:ext cx="4412734" cy="1641165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en-US" altLang="zh-CN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Tips:</a:t>
            </a:r>
            <a:r>
              <a:rPr kumimoji="1" lang="zh-CN" altLang="en-US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</a:p>
          <a:p>
            <a:r>
              <a:rPr kumimoji="1" lang="en-US" altLang="zh-CN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kumimoji="1" lang="zh-CN" altLang="en-US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、保持</a:t>
            </a:r>
            <a:r>
              <a:rPr kumimoji="1" lang="en-US" altLang="zh-CN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kumimoji="1" lang="zh-CN" altLang="en-US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结构的稳定性</a:t>
            </a:r>
          </a:p>
          <a:p>
            <a:r>
              <a:rPr kumimoji="1" lang="en-US" altLang="zh-CN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kumimoji="1" lang="zh-CN" altLang="en-US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map</a:t>
            </a:r>
            <a:r>
              <a:rPr kumimoji="1" lang="zh-CN" altLang="en-US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的时候，加</a:t>
            </a:r>
            <a:r>
              <a:rPr kumimoji="1" lang="en-US" altLang="zh-CN" sz="2400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key</a:t>
            </a:r>
            <a:endParaRPr kumimoji="1" lang="zh-CN" altLang="en-US" sz="24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algn="ctr"/>
            <a:endParaRPr kumimoji="1" lang="zh-CN" altLang="en-US" sz="24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6859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4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 animBg="1"/>
      <p:bldP spid="104" grpId="0" animBg="1"/>
      <p:bldP spid="105" grpId="0" animBg="1"/>
      <p:bldP spid="106" grpId="0" animBg="1"/>
      <p:bldP spid="108" grpId="0" animBg="1"/>
      <p:bldP spid="118" grpId="0" animBg="1"/>
      <p:bldP spid="119" grpId="0" animBg="1"/>
      <p:bldP spid="120" grpId="0" animBg="1"/>
      <p:bldP spid="46" grpId="0" animBg="1"/>
      <p:bldP spid="2" grpId="0" animBg="1"/>
      <p:bldP spid="2" grpId="1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73770" y="1116579"/>
            <a:ext cx="7748525" cy="52092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一、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JSX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如何生成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二、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如何生成</a:t>
            </a:r>
            <a:r>
              <a:rPr kumimoji="1" lang="en-US" altLang="zh-CN" sz="3200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realDOM</a:t>
            </a:r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600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三、性能优化</a:t>
            </a:r>
          </a:p>
          <a:p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四、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16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异步渲染方案</a:t>
            </a:r>
          </a:p>
        </p:txBody>
      </p:sp>
    </p:spTree>
    <p:extLst>
      <p:ext uri="{BB962C8B-B14F-4D97-AF65-F5344CB8AC3E}">
        <p14:creationId xmlns:p14="http://schemas.microsoft.com/office/powerpoint/2010/main" val="1450142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6522" y="949609"/>
            <a:ext cx="10539349" cy="421633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  <a:p>
            <a:pPr marL="0" indent="0">
              <a:buNone/>
            </a:pPr>
            <a:r>
              <a:rPr kumimoji="1" lang="en-US" altLang="zh-CN" dirty="0">
                <a:solidFill>
                  <a:srgbClr val="FFC000"/>
                </a:solidFill>
                <a:latin typeface="HanziPen SC" charset="-122"/>
                <a:ea typeface="HanziPen SC" charset="-122"/>
                <a:cs typeface="HanziPen SC" charset="-122"/>
              </a:rPr>
              <a:t>1</a:t>
            </a:r>
            <a:r>
              <a:rPr kumimoji="1" lang="zh-CN" altLang="en-US" dirty="0">
                <a:solidFill>
                  <a:srgbClr val="FFC000"/>
                </a:solidFill>
                <a:latin typeface="HanziPen SC" charset="-122"/>
                <a:ea typeface="HanziPen SC" charset="-122"/>
                <a:cs typeface="HanziPen SC" charset="-122"/>
              </a:rPr>
              <a:t>、</a:t>
            </a:r>
            <a:r>
              <a:rPr kumimoji="1" lang="en-US" altLang="zh-CN" dirty="0">
                <a:solidFill>
                  <a:srgbClr val="FFC000"/>
                </a:solidFill>
                <a:latin typeface="HanziPen SC" charset="-122"/>
                <a:ea typeface="HanziPen SC" charset="-122"/>
                <a:cs typeface="HanziPen SC" charset="-122"/>
              </a:rPr>
              <a:t>why-did-you-update</a:t>
            </a: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56021" y="523584"/>
            <a:ext cx="6114173" cy="258532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zh-CN" altLang="en-US" sz="5400" b="0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性能优化 </a:t>
            </a:r>
            <a:r>
              <a:rPr kumimoji="1" lang="en-US" altLang="zh-CN" sz="5400" b="0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-</a:t>
            </a:r>
            <a:r>
              <a:rPr kumimoji="1" lang="zh-CN" altLang="en-US" sz="54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工具介绍</a:t>
            </a:r>
          </a:p>
          <a:p>
            <a:pPr algn="ctr"/>
            <a:endParaRPr lang="zh-CN" altLang="en-US" sz="5400" b="0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  <a:p>
            <a:pPr algn="ctr"/>
            <a:endParaRPr lang="zh-CN" altLang="en-US" sz="5400" b="0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HanziPen SC" charset="-122"/>
              <a:ea typeface="HanziPen SC" charset="-122"/>
              <a:cs typeface="HanziPen SC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522" y="1985072"/>
            <a:ext cx="11186991" cy="3391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021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6522" y="949609"/>
            <a:ext cx="10539349" cy="421633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en-US" altLang="zh-CN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kumimoji="1" lang="zh-CN" altLang="en-US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react-</a:t>
            </a:r>
            <a:r>
              <a:rPr kumimoji="1" lang="en-US" altLang="zh-CN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addons</a:t>
            </a:r>
            <a:r>
              <a:rPr kumimoji="1" lang="en-US" altLang="zh-CN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-</a:t>
            </a:r>
            <a:r>
              <a:rPr kumimoji="1" lang="en-US" altLang="zh-CN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perf</a:t>
            </a:r>
            <a:endParaRPr kumimoji="1" lang="zh-CN" altLang="en-US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96522" y="332684"/>
            <a:ext cx="61141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zh-CN" altLang="en-US" sz="5400" b="0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性能优化 </a:t>
            </a:r>
            <a:r>
              <a:rPr kumimoji="1" lang="en-US" altLang="zh-CN" sz="5400" b="0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-</a:t>
            </a:r>
            <a:r>
              <a:rPr kumimoji="1" lang="zh-CN" altLang="en-US" sz="54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工具介绍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522" y="2198877"/>
            <a:ext cx="11054819" cy="3197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2206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02740" y="1924740"/>
            <a:ext cx="9953825" cy="320571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kumimoji="1" lang="zh-CN" altLang="en-US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Mount/</a:t>
            </a:r>
            <a:r>
              <a:rPr kumimoji="1" lang="en-US" altLang="zh-CN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Unmount</a:t>
            </a:r>
            <a:endParaRPr kumimoji="1" lang="zh-CN" altLang="en-US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Key</a:t>
            </a:r>
            <a:endParaRPr kumimoji="1" lang="zh-CN" altLang="en-US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稳定性 </a:t>
            </a:r>
          </a:p>
          <a:p>
            <a:pPr marL="0" indent="0">
              <a:buNone/>
            </a:pP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-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保持标签的稳定  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&lt;div&gt;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-&gt;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&lt;section&gt;</a:t>
            </a:r>
            <a:endParaRPr kumimoji="1" lang="zh-CN" altLang="en-US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  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-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保持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结构的稳定</a:t>
            </a:r>
          </a:p>
        </p:txBody>
      </p:sp>
      <p:sp>
        <p:nvSpPr>
          <p:cNvPr id="6" name="矩形 5"/>
          <p:cNvSpPr/>
          <p:nvPr/>
        </p:nvSpPr>
        <p:spPr>
          <a:xfrm>
            <a:off x="4282904" y="409388"/>
            <a:ext cx="3038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zh-CN" altLang="en-US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性能优化</a:t>
            </a:r>
            <a:endParaRPr lang="zh-CN" altLang="en-US" sz="5400" b="1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44309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669654" y="1842530"/>
            <a:ext cx="971680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b="1" dirty="0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kumimoji="1" lang="zh-CN" altLang="en-US" sz="2800" b="1" dirty="0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zh-CN" altLang="en-US" sz="2800" b="1" dirty="0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避免重复渲染</a:t>
            </a:r>
            <a:endParaRPr kumimoji="1" lang="zh-CN" altLang="en-US" sz="2800" b="1" dirty="0">
              <a:solidFill>
                <a:srgbClr val="F7C5FB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342900" indent="-342900">
              <a:buFont typeface="Arial" charset="0"/>
              <a:buChar char="•"/>
            </a:pPr>
            <a:r>
              <a:rPr kumimoji="1" lang="en-US" altLang="zh-CN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shouldComponentUpdate</a:t>
            </a:r>
            <a:endParaRPr kumimoji="1" lang="zh-CN" altLang="en-US" sz="28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342900" indent="-342900">
              <a:buFont typeface="Arial" charset="0"/>
              <a:buChar char="•"/>
            </a:pPr>
            <a:r>
              <a:rPr kumimoji="1" lang="en-US" altLang="zh-CN" sz="28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PureComponent</a:t>
            </a:r>
            <a:r>
              <a:rPr kumimoji="1" lang="en-US" altLang="zh-CN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(</a:t>
            </a:r>
            <a:r>
              <a:rPr kumimoji="1" lang="en-US" altLang="zh-CN" sz="28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immutable.js</a:t>
            </a:r>
            <a:r>
              <a:rPr kumimoji="1" lang="en-US" altLang="zh-CN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)</a:t>
            </a:r>
            <a:endParaRPr kumimoji="1" lang="zh-CN" altLang="en-US" sz="28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342900" indent="-342900">
              <a:buFont typeface="Arial" charset="0"/>
              <a:buChar char="•"/>
            </a:pPr>
            <a:r>
              <a:rPr kumimoji="1" lang="zh-CN" altLang="en-US" sz="28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分离组件，只传入关心的值</a:t>
            </a:r>
          </a:p>
          <a:p>
            <a:endParaRPr kumimoji="1" lang="zh-CN" altLang="en-US" sz="2800" b="1" dirty="0">
              <a:solidFill>
                <a:srgbClr val="F7C5FB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2800" b="1" dirty="0">
              <a:solidFill>
                <a:srgbClr val="F7C5FB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38452" y="425785"/>
            <a:ext cx="303801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zh-CN" altLang="en-US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性能优化</a:t>
            </a:r>
            <a:endParaRPr lang="zh-CN" altLang="en-US" sz="5400" b="1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669654" y="4150294"/>
            <a:ext cx="56444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kumimoji="1" lang="zh-CN" altLang="en-US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、使用</a:t>
            </a:r>
            <a:r>
              <a:rPr kumimoji="1" lang="en-US" altLang="zh-CN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Pure</a:t>
            </a:r>
            <a:r>
              <a:rPr kumimoji="1" lang="zh-CN" altLang="en-US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Functional</a:t>
            </a:r>
            <a:r>
              <a:rPr kumimoji="1" lang="zh-CN" altLang="en-US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28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Component</a:t>
            </a:r>
            <a:endParaRPr kumimoji="1" lang="zh-CN" altLang="en-US" sz="28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569035" y="4209088"/>
            <a:ext cx="2081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chemeClr val="accent1">
                    <a:lumMod val="40000"/>
                    <a:lumOff val="60000"/>
                  </a:schemeClr>
                </a:solidFill>
                <a:latin typeface="STKaiti" charset="-122"/>
                <a:ea typeface="STKaiti" charset="-122"/>
                <a:cs typeface="STKaiti" charset="-122"/>
                <a:hlinkClick r:id="rId4"/>
              </a:rPr>
              <a:t>recompose</a:t>
            </a:r>
            <a:endParaRPr kumimoji="1" lang="zh-CN" altLang="en-US" sz="2400" b="1" dirty="0">
              <a:solidFill>
                <a:schemeClr val="accent1">
                  <a:lumMod val="40000"/>
                  <a:lumOff val="60000"/>
                </a:schemeClr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10" name="圆角矩形标注 9"/>
          <p:cNvSpPr/>
          <p:nvPr/>
        </p:nvSpPr>
        <p:spPr>
          <a:xfrm>
            <a:off x="7833102" y="1462215"/>
            <a:ext cx="3552902" cy="991785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2400" b="1" dirty="0">
                <a:latin typeface="STKaiti" charset="-122"/>
                <a:ea typeface="STKaiti" charset="-122"/>
                <a:cs typeface="STKaiti" charset="-122"/>
              </a:rPr>
              <a:t>是否写组件的时候都直接使用</a:t>
            </a:r>
            <a:r>
              <a:rPr kumimoji="1" lang="en-US" altLang="zh-CN" sz="2400" b="1" dirty="0" err="1">
                <a:latin typeface="STKaiti" charset="-122"/>
                <a:ea typeface="STKaiti" charset="-122"/>
                <a:cs typeface="STKaiti" charset="-122"/>
              </a:rPr>
              <a:t>PureComponent</a:t>
            </a:r>
            <a:r>
              <a:rPr kumimoji="1" lang="en-US" altLang="zh-CN" sz="2400" b="1" dirty="0">
                <a:latin typeface="STKaiti" charset="-122"/>
                <a:ea typeface="STKaiti" charset="-122"/>
                <a:cs typeface="STKaiti" charset="-122"/>
              </a:rPr>
              <a:t>?</a:t>
            </a:r>
            <a:endParaRPr kumimoji="1" lang="zh-CN" altLang="en-US" sz="2400" b="1" dirty="0"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3879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7753" y="689157"/>
            <a:ext cx="10703987" cy="5469596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目前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性能优化的点主要集中在防止重复渲染，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稳定性的方面：</a:t>
            </a:r>
          </a:p>
          <a:p>
            <a:pPr marL="0" indent="0">
              <a:buNone/>
            </a:pPr>
            <a:endParaRPr kumimoji="1" lang="zh-CN" altLang="en-US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但是大家看一个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问题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：</a:t>
            </a:r>
          </a:p>
          <a:p>
            <a:pPr marL="0" indent="0">
              <a:buNone/>
            </a:pPr>
            <a:endParaRPr kumimoji="1" lang="zh-CN" altLang="en-US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4855975" y="3000633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A</a:t>
            </a:r>
            <a:endParaRPr kumimoji="1" lang="zh-CN" altLang="en-US" dirty="0"/>
          </a:p>
        </p:txBody>
      </p:sp>
      <p:sp>
        <p:nvSpPr>
          <p:cNvPr id="5" name="椭圆 4"/>
          <p:cNvSpPr/>
          <p:nvPr/>
        </p:nvSpPr>
        <p:spPr>
          <a:xfrm>
            <a:off x="4093975" y="3983046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B</a:t>
            </a:r>
            <a:endParaRPr kumimoji="1" lang="zh-CN" altLang="en-US" dirty="0"/>
          </a:p>
        </p:txBody>
      </p:sp>
      <p:sp>
        <p:nvSpPr>
          <p:cNvPr id="6" name="椭圆 5"/>
          <p:cNvSpPr/>
          <p:nvPr/>
        </p:nvSpPr>
        <p:spPr>
          <a:xfrm>
            <a:off x="5711919" y="3890016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C</a:t>
            </a:r>
            <a:endParaRPr kumimoji="1" lang="zh-CN" altLang="en-US" dirty="0"/>
          </a:p>
        </p:txBody>
      </p:sp>
      <p:cxnSp>
        <p:nvCxnSpPr>
          <p:cNvPr id="7" name="直线箭头连接符 6"/>
          <p:cNvCxnSpPr>
            <a:endCxn id="7" idx="7"/>
          </p:cNvCxnSpPr>
          <p:nvPr/>
        </p:nvCxnSpPr>
        <p:spPr>
          <a:xfrm flipH="1">
            <a:off x="4614301" y="3635878"/>
            <a:ext cx="546474" cy="440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线箭头连接符 7"/>
          <p:cNvCxnSpPr>
            <a:endCxn id="8" idx="1"/>
          </p:cNvCxnSpPr>
          <p:nvPr/>
        </p:nvCxnSpPr>
        <p:spPr>
          <a:xfrm>
            <a:off x="5160775" y="3635878"/>
            <a:ext cx="640418" cy="3471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3584893" y="5130710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D</a:t>
            </a:r>
            <a:endParaRPr kumimoji="1" lang="zh-CN" altLang="en-US" dirty="0"/>
          </a:p>
        </p:txBody>
      </p:sp>
      <p:sp>
        <p:nvSpPr>
          <p:cNvPr id="10" name="椭圆 9"/>
          <p:cNvSpPr/>
          <p:nvPr/>
        </p:nvSpPr>
        <p:spPr>
          <a:xfrm>
            <a:off x="4582738" y="5130710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E</a:t>
            </a:r>
            <a:endParaRPr kumimoji="1" lang="zh-CN" altLang="en-US" dirty="0"/>
          </a:p>
        </p:txBody>
      </p:sp>
      <p:sp>
        <p:nvSpPr>
          <p:cNvPr id="11" name="椭圆 10"/>
          <p:cNvSpPr/>
          <p:nvPr/>
        </p:nvSpPr>
        <p:spPr>
          <a:xfrm>
            <a:off x="5347752" y="5085043"/>
            <a:ext cx="609600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F</a:t>
            </a:r>
            <a:endParaRPr kumimoji="1" lang="zh-CN" altLang="en-US" dirty="0"/>
          </a:p>
        </p:txBody>
      </p:sp>
      <p:sp>
        <p:nvSpPr>
          <p:cNvPr id="12" name="椭圆 11"/>
          <p:cNvSpPr/>
          <p:nvPr/>
        </p:nvSpPr>
        <p:spPr>
          <a:xfrm>
            <a:off x="6338500" y="5088634"/>
            <a:ext cx="627196" cy="63524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G</a:t>
            </a:r>
            <a:endParaRPr kumimoji="1" lang="zh-CN" altLang="en-US" dirty="0"/>
          </a:p>
        </p:txBody>
      </p:sp>
      <p:cxnSp>
        <p:nvCxnSpPr>
          <p:cNvPr id="13" name="直线箭头连接符 12"/>
          <p:cNvCxnSpPr>
            <a:stCxn id="7" idx="4"/>
            <a:endCxn id="11" idx="0"/>
          </p:cNvCxnSpPr>
          <p:nvPr/>
        </p:nvCxnSpPr>
        <p:spPr>
          <a:xfrm flipH="1">
            <a:off x="3889693" y="4618291"/>
            <a:ext cx="509082" cy="512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线箭头连接符 13"/>
          <p:cNvCxnSpPr>
            <a:stCxn id="7" idx="4"/>
            <a:endCxn id="12" idx="0"/>
          </p:cNvCxnSpPr>
          <p:nvPr/>
        </p:nvCxnSpPr>
        <p:spPr>
          <a:xfrm>
            <a:off x="4398775" y="4618291"/>
            <a:ext cx="488763" cy="512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线箭头连接符 14"/>
          <p:cNvCxnSpPr>
            <a:stCxn id="8" idx="4"/>
            <a:endCxn id="13" idx="0"/>
          </p:cNvCxnSpPr>
          <p:nvPr/>
        </p:nvCxnSpPr>
        <p:spPr>
          <a:xfrm flipH="1">
            <a:off x="5652552" y="4525261"/>
            <a:ext cx="364167" cy="5597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线箭头连接符 15"/>
          <p:cNvCxnSpPr>
            <a:stCxn id="8" idx="4"/>
            <a:endCxn id="14" idx="0"/>
          </p:cNvCxnSpPr>
          <p:nvPr/>
        </p:nvCxnSpPr>
        <p:spPr>
          <a:xfrm>
            <a:off x="6016719" y="4525261"/>
            <a:ext cx="635379" cy="5633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9586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73770" y="1116579"/>
            <a:ext cx="7748525" cy="52092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一、</a:t>
            </a:r>
            <a:r>
              <a:rPr kumimoji="1" lang="en-US" altLang="zh-CN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JSX</a:t>
            </a:r>
            <a:r>
              <a:rPr kumimoji="1" lang="zh-CN" altLang="en-US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如何生成</a:t>
            </a:r>
            <a:r>
              <a:rPr kumimoji="1" lang="en-US" altLang="zh-CN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endParaRPr kumimoji="1" lang="zh-CN" altLang="en-US" sz="32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32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二、</a:t>
            </a:r>
            <a:r>
              <a:rPr kumimoji="1" lang="en-US" altLang="zh-CN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r>
              <a:rPr kumimoji="1" lang="zh-CN" altLang="en-US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如何生成</a:t>
            </a:r>
            <a:r>
              <a:rPr kumimoji="1" lang="en-US" altLang="zh-CN" sz="3200" b="1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realDOM</a:t>
            </a:r>
            <a:endParaRPr kumimoji="1" lang="zh-CN" altLang="en-US" sz="32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sz="32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三、性能优化</a:t>
            </a:r>
          </a:p>
          <a:p>
            <a:endParaRPr kumimoji="1" lang="zh-CN" altLang="en-US" sz="3600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6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四、</a:t>
            </a:r>
            <a:r>
              <a:rPr kumimoji="1" lang="en-US" altLang="zh-CN" sz="36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sz="36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36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16</a:t>
            </a:r>
            <a:r>
              <a:rPr kumimoji="1" lang="zh-CN" altLang="en-US" sz="36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异步渲染方案</a:t>
            </a:r>
          </a:p>
        </p:txBody>
      </p:sp>
    </p:spTree>
    <p:extLst>
      <p:ext uri="{BB962C8B-B14F-4D97-AF65-F5344CB8AC3E}">
        <p14:creationId xmlns:p14="http://schemas.microsoft.com/office/powerpoint/2010/main" val="936721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73770" y="1116579"/>
            <a:ext cx="7748525" cy="52092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一、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JSX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如何生成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二、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如何生成真实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节点</a:t>
            </a:r>
          </a:p>
          <a:p>
            <a:pPr marL="0" indent="0">
              <a:buNone/>
            </a:pPr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三、性能优化</a:t>
            </a:r>
          </a:p>
          <a:p>
            <a:endParaRPr kumimoji="1" lang="zh-CN" altLang="en-US" sz="3200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四、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16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异步渲染方案</a:t>
            </a:r>
          </a:p>
        </p:txBody>
      </p:sp>
    </p:spTree>
    <p:extLst>
      <p:ext uri="{BB962C8B-B14F-4D97-AF65-F5344CB8AC3E}">
        <p14:creationId xmlns:p14="http://schemas.microsoft.com/office/powerpoint/2010/main" val="170270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319"/>
    </mc:Choice>
    <mc:Fallback xmlns="">
      <p:transition spd="slow" advTm="69319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1" y="2339975"/>
            <a:ext cx="6279775" cy="2178237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、比较阶段 </a:t>
            </a:r>
            <a:r>
              <a:rPr kumimoji="1" lang="mr-IN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–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可被打断</a:t>
            </a:r>
          </a:p>
          <a:p>
            <a:pPr marL="0" indent="0">
              <a:buNone/>
            </a:pPr>
            <a:endParaRPr kumimoji="1" lang="zh-CN" altLang="en-US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commit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阶段 </a:t>
            </a:r>
            <a:r>
              <a:rPr kumimoji="1" lang="mr-IN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–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不可被打断</a:t>
            </a:r>
          </a:p>
          <a:p>
            <a:pPr marL="0" indent="0">
              <a:buNone/>
            </a:pPr>
            <a:endParaRPr kumimoji="1" lang="zh-CN" altLang="en-US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922359" y="604612"/>
            <a:ext cx="42354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16</a:t>
            </a:r>
            <a:r>
              <a:rPr kumimoji="1" lang="zh-CN" altLang="en-US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 改动</a:t>
            </a:r>
            <a:endParaRPr lang="zh-CN" altLang="en-US" sz="5400" b="1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12669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40" y="1423684"/>
            <a:ext cx="4544089" cy="319012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2030" y="1423684"/>
            <a:ext cx="4916448" cy="319012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1815655" y="5456718"/>
            <a:ext cx="22156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Stack</a:t>
            </a:r>
            <a:r>
              <a:rPr kumimoji="1" lang="zh-CN" altLang="en-US" sz="24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24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reconciler</a:t>
            </a:r>
            <a:endParaRPr kumimoji="1" lang="zh-CN" altLang="en-US" sz="24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231427" y="5456718"/>
            <a:ext cx="21820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Fiber</a:t>
            </a:r>
            <a:r>
              <a:rPr kumimoji="1" lang="zh-CN" altLang="en-US" sz="24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24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reconciler</a:t>
            </a:r>
            <a:endParaRPr kumimoji="1" lang="zh-CN" altLang="en-US" sz="24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7ED8FC7-E0B4-7241-8CA8-B158968B54B1}"/>
              </a:ext>
            </a:extLst>
          </p:cNvPr>
          <p:cNvSpPr txBox="1"/>
          <p:nvPr/>
        </p:nvSpPr>
        <p:spPr>
          <a:xfrm>
            <a:off x="10468304" y="618008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dirty="0">
                <a:hlinkClick r:id="rId5"/>
              </a:rPr>
              <a:t>图片来源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79173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583851" y="3735569"/>
            <a:ext cx="30107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Phase</a:t>
            </a:r>
            <a:r>
              <a:rPr kumimoji="1" lang="zh-CN" altLang="en-US" sz="24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24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kumimoji="1" lang="zh-CN" altLang="en-US" sz="24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</a:p>
          <a:p>
            <a:r>
              <a:rPr kumimoji="1" lang="en-US" altLang="zh-CN" sz="24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Reconciliation/render</a:t>
            </a:r>
            <a:endParaRPr kumimoji="1" lang="zh-CN" altLang="en-US" sz="24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717634" y="4151067"/>
            <a:ext cx="12298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4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Phase</a:t>
            </a:r>
            <a:r>
              <a:rPr kumimoji="1" lang="zh-CN" altLang="en-US" sz="24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24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kumimoji="1" lang="zh-CN" altLang="en-US" sz="24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</a:p>
          <a:p>
            <a:r>
              <a:rPr kumimoji="1" lang="en-US" altLang="zh-CN" sz="24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commit</a:t>
            </a:r>
            <a:endParaRPr kumimoji="1" lang="zh-CN" altLang="en-US" sz="24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cxnSp>
        <p:nvCxnSpPr>
          <p:cNvPr id="13" name="曲线连接符 12"/>
          <p:cNvCxnSpPr>
            <a:stCxn id="5" idx="1"/>
          </p:cNvCxnSpPr>
          <p:nvPr/>
        </p:nvCxnSpPr>
        <p:spPr>
          <a:xfrm rot="10800000">
            <a:off x="2214435" y="3618072"/>
            <a:ext cx="369417" cy="53299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曲线连接符 15"/>
          <p:cNvCxnSpPr/>
          <p:nvPr/>
        </p:nvCxnSpPr>
        <p:spPr>
          <a:xfrm>
            <a:off x="8181386" y="4969494"/>
            <a:ext cx="161804" cy="519045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09983" y="1888913"/>
            <a:ext cx="322395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componentWillMount</a:t>
            </a:r>
            <a:endParaRPr kumimoji="1" lang="zh-CN" altLang="en-US" sz="20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en-US" altLang="zh-CN" sz="20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componentWillReceiveProps</a:t>
            </a:r>
            <a:endParaRPr kumimoji="1" lang="zh-CN" altLang="en-US" sz="20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en-US" altLang="zh-CN" sz="20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componentWillUpdate</a:t>
            </a:r>
            <a:endParaRPr kumimoji="1" lang="zh-CN" altLang="en-US" sz="20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2000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en-US" altLang="zh-CN" sz="2000" b="1" dirty="0" err="1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shouldComponentUpdate</a:t>
            </a:r>
            <a:endParaRPr kumimoji="1" lang="zh-CN" altLang="en-US" sz="2000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20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8141222" y="5488539"/>
            <a:ext cx="281840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componentDidMount</a:t>
            </a:r>
            <a:endParaRPr kumimoji="1" lang="zh-CN" altLang="en-US" sz="20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en-US" altLang="zh-CN" sz="20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componentDidUpdate</a:t>
            </a:r>
            <a:endParaRPr kumimoji="1" lang="zh-CN" altLang="en-US" sz="20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en-US" altLang="zh-CN" sz="20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componentWillUnmount</a:t>
            </a:r>
            <a:endParaRPr kumimoji="1" lang="zh-CN" altLang="en-US" sz="20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714178" y="642420"/>
            <a:ext cx="75248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16</a:t>
            </a:r>
            <a:r>
              <a:rPr kumimoji="1" lang="zh-CN" altLang="en-US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生命周期的变化</a:t>
            </a:r>
            <a:endParaRPr lang="zh-CN" altLang="en-US" sz="5400" b="1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476586" y="2212076"/>
            <a:ext cx="3089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000" b="1" dirty="0" err="1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</a:rPr>
              <a:t>getDerivedStateFromProps</a:t>
            </a:r>
            <a:endParaRPr kumimoji="1" lang="zh-CN" altLang="en-US" sz="2000" b="1" dirty="0">
              <a:solidFill>
                <a:srgbClr val="F7C5FB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1722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468036" y="2407024"/>
            <a:ext cx="2708114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zh-CN" dirty="0" err="1">
                <a:solidFill>
                  <a:schemeClr val="accent1">
                    <a:lumMod val="75000"/>
                  </a:schemeClr>
                </a:solidFill>
              </a:rPr>
              <a:t>getDerivedStateFromProps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6" name="文本框 5">
            <a:hlinkClick r:id="rId3"/>
          </p:cNvPr>
          <p:cNvSpPr txBox="1"/>
          <p:nvPr/>
        </p:nvSpPr>
        <p:spPr>
          <a:xfrm>
            <a:off x="10622205" y="6448327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accent1">
                    <a:lumMod val="75000"/>
                  </a:schemeClr>
                </a:solidFill>
                <a:hlinkClick r:id="rId3"/>
              </a:rPr>
              <a:t>图片来源</a:t>
            </a:r>
            <a:endParaRPr kumimoji="1" lang="zh-CN" altLang="en-US" sz="1400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10" y="415472"/>
            <a:ext cx="10375394" cy="568052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6768267" y="2054697"/>
            <a:ext cx="2343407" cy="36933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solidFill>
                  <a:schemeClr val="accent1">
                    <a:lumMod val="75000"/>
                  </a:schemeClr>
                </a:solidFill>
              </a:rPr>
              <a:t>  </a:t>
            </a:r>
            <a:r>
              <a:rPr kumimoji="1" lang="en-US" altLang="zh-CN" dirty="0" err="1">
                <a:solidFill>
                  <a:schemeClr val="accent1">
                    <a:lumMod val="75000"/>
                  </a:schemeClr>
                </a:solidFill>
              </a:rPr>
              <a:t>getDerivedFromProps</a:t>
            </a:r>
            <a:endParaRPr kumimoji="1"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636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380614" y="2934587"/>
            <a:ext cx="27815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000" dirty="0">
                <a:solidFill>
                  <a:srgbClr val="FFC000"/>
                </a:solidFill>
                <a:latin typeface="HanziPen SC" charset="-122"/>
                <a:ea typeface="HanziPen SC" charset="-122"/>
                <a:cs typeface="HanziPen SC" charset="-122"/>
              </a:rPr>
              <a:t>Q</a:t>
            </a:r>
            <a:r>
              <a:rPr kumimoji="1" lang="zh-CN" altLang="en-US" sz="6000" dirty="0">
                <a:solidFill>
                  <a:srgbClr val="FFC000"/>
                </a:solidFill>
                <a:latin typeface="HanziPen SC" charset="-122"/>
                <a:ea typeface="HanziPen SC" charset="-122"/>
                <a:cs typeface="HanziPen SC" charset="-122"/>
              </a:rPr>
              <a:t>  </a:t>
            </a:r>
            <a:r>
              <a:rPr kumimoji="1" lang="en-US" altLang="zh-CN" sz="6000" dirty="0">
                <a:solidFill>
                  <a:srgbClr val="FFC000"/>
                </a:solidFill>
                <a:latin typeface="HanziPen SC" charset="-122"/>
                <a:ea typeface="HanziPen SC" charset="-122"/>
                <a:cs typeface="HanziPen SC" charset="-122"/>
              </a:rPr>
              <a:t>&amp;</a:t>
            </a:r>
            <a:r>
              <a:rPr kumimoji="1" lang="zh-CN" altLang="en-US" sz="6000" dirty="0">
                <a:solidFill>
                  <a:srgbClr val="FFC000"/>
                </a:solidFill>
                <a:latin typeface="HanziPen SC" charset="-122"/>
                <a:ea typeface="HanziPen SC" charset="-122"/>
                <a:cs typeface="HanziPen SC" charset="-122"/>
              </a:rPr>
              <a:t>  </a:t>
            </a:r>
            <a:r>
              <a:rPr kumimoji="1" lang="en-US" altLang="zh-CN" sz="6000" dirty="0">
                <a:solidFill>
                  <a:srgbClr val="FFC000"/>
                </a:solidFill>
                <a:latin typeface="HanziPen SC" charset="-122"/>
                <a:ea typeface="HanziPen SC" charset="-122"/>
                <a:cs typeface="HanziPen SC" charset="-122"/>
              </a:rPr>
              <a:t>A</a:t>
            </a:r>
            <a:endParaRPr kumimoji="1" lang="zh-CN" altLang="en-US" sz="6000" dirty="0">
              <a:solidFill>
                <a:srgbClr val="FFC000"/>
              </a:solidFill>
              <a:latin typeface="HanziPen SC" charset="-122"/>
              <a:ea typeface="HanziPen SC" charset="-122"/>
              <a:cs typeface="HanziPen SC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81109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658679" y="956930"/>
            <a:ext cx="31897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拓展阅读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658678" y="2041451"/>
            <a:ext cx="78989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function</a:t>
            </a:r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component</a:t>
            </a:r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</a:p>
          <a:p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九个推荐使用</a:t>
            </a:r>
            <a:r>
              <a:rPr kumimoji="1" lang="en-US" altLang="zh-CN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functional</a:t>
            </a:r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 </a:t>
            </a:r>
            <a:r>
              <a:rPr kumimoji="1" lang="en-US" altLang="zh-CN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component</a:t>
            </a:r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3"/>
              </a:rPr>
              <a:t>的原因</a:t>
            </a:r>
            <a:endParaRPr kumimoji="1" lang="zh-CN" altLang="en-US" sz="20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4"/>
              </a:rPr>
              <a:t>七个不使用</a:t>
            </a:r>
            <a:r>
              <a:rPr kumimoji="1" lang="en-US" altLang="zh-CN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4"/>
              </a:rPr>
              <a:t>functional</a:t>
            </a:r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4"/>
              </a:rPr>
              <a:t> </a:t>
            </a:r>
            <a:r>
              <a:rPr kumimoji="1" lang="en-US" altLang="zh-CN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4"/>
              </a:rPr>
              <a:t>component</a:t>
            </a:r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4"/>
              </a:rPr>
              <a:t>的 原因</a:t>
            </a:r>
            <a:endParaRPr kumimoji="1" lang="zh-CN" altLang="en-US" sz="20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58678" y="3196789"/>
            <a:ext cx="789897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sz="2000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getDerivedFromProps</a:t>
            </a:r>
            <a:endParaRPr kumimoji="1" lang="zh-CN" altLang="en-US" sz="20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5"/>
              </a:rPr>
              <a:t>如何异步渲染开启后，我们要做的改变</a:t>
            </a:r>
            <a:endParaRPr kumimoji="1" lang="zh-CN" altLang="en-US" sz="20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6"/>
              </a:rPr>
              <a:t>你可能不需要使用</a:t>
            </a:r>
            <a:r>
              <a:rPr kumimoji="1" lang="en-US" altLang="zh-CN" sz="2000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6"/>
              </a:rPr>
              <a:t>getDerivedState</a:t>
            </a:r>
            <a:endParaRPr kumimoji="1" lang="zh-CN" altLang="en-US" sz="20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658677" y="4620777"/>
            <a:ext cx="78989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7"/>
              </a:rPr>
              <a:t>presentational/container</a:t>
            </a:r>
            <a:r>
              <a:rPr kumimoji="1" lang="zh-CN" altLang="en-US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7"/>
              </a:rPr>
              <a:t> </a:t>
            </a:r>
            <a:r>
              <a:rPr kumimoji="1" lang="en-US" altLang="zh-CN" sz="20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  <a:hlinkClick r:id="rId7"/>
              </a:rPr>
              <a:t>components</a:t>
            </a:r>
            <a:endParaRPr kumimoji="1" lang="zh-CN" altLang="en-US" sz="20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4978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73770" y="1116579"/>
            <a:ext cx="7748525" cy="52092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32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一、</a:t>
            </a:r>
            <a:r>
              <a:rPr kumimoji="1" lang="en-US" altLang="zh-CN" sz="32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JSX</a:t>
            </a:r>
            <a:r>
              <a:rPr kumimoji="1" lang="zh-CN" altLang="en-US" sz="32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如何生成</a:t>
            </a:r>
            <a:r>
              <a:rPr kumimoji="1" lang="en-US" altLang="zh-CN" sz="32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endParaRPr kumimoji="1" lang="zh-CN" altLang="en-US" sz="3200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二、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如何生成</a:t>
            </a:r>
            <a:r>
              <a:rPr kumimoji="1" lang="en-US" altLang="zh-CN" sz="3200" dirty="0" err="1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realDOM</a:t>
            </a:r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三、性能优化</a:t>
            </a:r>
          </a:p>
          <a:p>
            <a:endParaRPr kumimoji="1" lang="zh-CN" altLang="en-US" sz="3200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四、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16</a:t>
            </a:r>
            <a:r>
              <a:rPr kumimoji="1" lang="zh-CN" altLang="en-US" sz="3200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异步渲染方案</a:t>
            </a:r>
          </a:p>
        </p:txBody>
      </p:sp>
    </p:spTree>
    <p:extLst>
      <p:ext uri="{BB962C8B-B14F-4D97-AF65-F5344CB8AC3E}">
        <p14:creationId xmlns:p14="http://schemas.microsoft.com/office/powerpoint/2010/main" val="821323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71"/>
    </mc:Choice>
    <mc:Fallback xmlns="">
      <p:transition spd="slow" advTm="527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57464" y="3456814"/>
            <a:ext cx="5594899" cy="257760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endParaRPr kumimoji="1" lang="zh-CN" altLang="en-US" sz="34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en-US" altLang="zh-CN" sz="40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createElement</a:t>
            </a:r>
            <a:r>
              <a:rPr kumimoji="1" lang="zh-CN" altLang="en-US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的作用是生成</a:t>
            </a:r>
            <a:r>
              <a:rPr kumimoji="1" lang="en-US" altLang="zh-CN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element,</a:t>
            </a:r>
            <a:r>
              <a:rPr kumimoji="1" lang="zh-CN" altLang="en-US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</a:p>
          <a:p>
            <a:pPr marL="0" indent="0">
              <a:buNone/>
            </a:pPr>
            <a:r>
              <a:rPr kumimoji="1" lang="zh-CN" altLang="en-US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参数如下</a:t>
            </a:r>
          </a:p>
          <a:p>
            <a:pPr marL="0" indent="0">
              <a:buNone/>
            </a:pPr>
            <a:r>
              <a:rPr kumimoji="1" lang="en-US" altLang="zh-CN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kumimoji="1" lang="zh-CN" altLang="en-US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type</a:t>
            </a:r>
            <a:endParaRPr kumimoji="1" lang="zh-CN" altLang="en-US" sz="40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en-US" altLang="zh-CN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kumimoji="1" lang="zh-CN" altLang="en-US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attributes</a:t>
            </a:r>
            <a:r>
              <a:rPr kumimoji="1" lang="zh-CN" altLang="en-US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，如果没有的话，可以为</a:t>
            </a:r>
            <a:r>
              <a:rPr kumimoji="1" lang="en-US" altLang="zh-CN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null</a:t>
            </a:r>
            <a:endParaRPr kumimoji="1" lang="zh-CN" altLang="en-US" sz="40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en-US" altLang="zh-CN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kumimoji="1" lang="zh-CN" altLang="en-US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sz="40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children</a:t>
            </a:r>
            <a:endParaRPr kumimoji="1" lang="zh-CN" altLang="en-US" sz="40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cxnSp>
        <p:nvCxnSpPr>
          <p:cNvPr id="12" name="直线箭头连接符 11"/>
          <p:cNvCxnSpPr/>
          <p:nvPr/>
        </p:nvCxnSpPr>
        <p:spPr>
          <a:xfrm>
            <a:off x="6452363" y="2186690"/>
            <a:ext cx="8688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6610776" y="1817358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Babel</a:t>
            </a:r>
            <a:endParaRPr kumimoji="1" lang="zh-CN" altLang="en-US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27785" y="564888"/>
            <a:ext cx="12378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JSX</a:t>
            </a:r>
            <a:endParaRPr lang="zh-CN" altLang="en-US" sz="5400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98931" y="1604292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>
                <a:solidFill>
                  <a:srgbClr val="C586C0"/>
                </a:solidFill>
                <a:latin typeface="Menlo" charset="0"/>
              </a:rPr>
              <a:t>return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(</a:t>
            </a:r>
          </a:p>
          <a:p>
            <a:r>
              <a:rPr lang="zh-CN" altLang="en-US" dirty="0">
                <a:solidFill>
                  <a:srgbClr val="808080"/>
                </a:solidFill>
                <a:latin typeface="Menlo" charset="0"/>
              </a:rPr>
              <a:t>  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Menlo" charset="0"/>
              </a:rPr>
              <a:t>div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altLang="zh-CN" dirty="0" err="1">
                <a:solidFill>
                  <a:srgbClr val="9CDCFE"/>
                </a:solidFill>
                <a:latin typeface="Menlo" charset="0"/>
              </a:rPr>
              <a:t>className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=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"</a:t>
            </a:r>
            <a:r>
              <a:rPr lang="en-US" altLang="zh-CN" dirty="0" err="1">
                <a:solidFill>
                  <a:srgbClr val="CE9178"/>
                </a:solidFill>
                <a:latin typeface="Menlo" charset="0"/>
              </a:rPr>
              <a:t>cn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"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zh-CN" altLang="en-US" dirty="0">
                <a:solidFill>
                  <a:srgbClr val="808080"/>
                </a:solidFill>
                <a:latin typeface="Menlo" charset="0"/>
              </a:rPr>
              <a:t>  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&lt;</a:t>
            </a:r>
            <a:r>
              <a:rPr lang="en-US" altLang="zh-CN" dirty="0">
                <a:solidFill>
                  <a:srgbClr val="4EC9B0"/>
                </a:solidFill>
                <a:latin typeface="Menlo" charset="0"/>
              </a:rPr>
              <a:t>Header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&gt;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 Hello, This is React 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&lt;/</a:t>
            </a:r>
            <a:r>
              <a:rPr lang="en-US" altLang="zh-CN" dirty="0">
                <a:solidFill>
                  <a:srgbClr val="4EC9B0"/>
                </a:solidFill>
                <a:latin typeface="Menlo" charset="0"/>
              </a:rPr>
              <a:t>Header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zh-CN" altLang="en-US" dirty="0">
                <a:solidFill>
                  <a:srgbClr val="808080"/>
                </a:solidFill>
                <a:latin typeface="Menlo" charset="0"/>
              </a:rPr>
              <a:t>  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&lt;</a:t>
            </a:r>
            <a:r>
              <a:rPr lang="en-US" altLang="zh-CN" dirty="0">
                <a:solidFill>
                  <a:srgbClr val="569CD6"/>
                </a:solidFill>
                <a:latin typeface="Menlo" charset="0"/>
              </a:rPr>
              <a:t>div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&gt;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Start to learn right now!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&lt;/</a:t>
            </a:r>
            <a:r>
              <a:rPr lang="en-US" altLang="zh-CN" dirty="0">
                <a:solidFill>
                  <a:srgbClr val="569CD6"/>
                </a:solidFill>
                <a:latin typeface="Menlo" charset="0"/>
              </a:rPr>
              <a:t>div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Right Reserve.</a:t>
            </a:r>
          </a:p>
          <a:p>
            <a:r>
              <a:rPr lang="zh-CN" altLang="en-US" dirty="0">
                <a:solidFill>
                  <a:srgbClr val="808080"/>
                </a:solidFill>
                <a:latin typeface="Menlo" charset="0"/>
              </a:rPr>
              <a:t>  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&lt;/</a:t>
            </a:r>
            <a:r>
              <a:rPr lang="en-US" altLang="zh-CN" dirty="0">
                <a:solidFill>
                  <a:srgbClr val="569CD6"/>
                </a:solidFill>
                <a:latin typeface="Menlo" charset="0"/>
              </a:rPr>
              <a:t>div</a:t>
            </a:r>
            <a:r>
              <a:rPr lang="en-US" altLang="zh-CN" dirty="0">
                <a:solidFill>
                  <a:srgbClr val="808080"/>
                </a:solidFill>
                <a:latin typeface="Menlo" charset="0"/>
              </a:rPr>
              <a:t>&gt;</a:t>
            </a:r>
            <a:endParaRPr lang="en-US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)</a:t>
            </a:r>
            <a:endParaRPr lang="en-US" altLang="zh-CN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794931" y="1026553"/>
            <a:ext cx="436692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C586C0"/>
                </a:solidFill>
                <a:latin typeface="Menlo" charset="0"/>
              </a:rPr>
              <a:t>return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(</a:t>
            </a:r>
          </a:p>
          <a:p>
            <a:pPr lvl="1"/>
            <a:r>
              <a:rPr lang="en-US" altLang="zh-CN" dirty="0" err="1">
                <a:solidFill>
                  <a:srgbClr val="9CDCFE"/>
                </a:solidFill>
                <a:latin typeface="Menlo" charset="0"/>
              </a:rPr>
              <a:t>React</a:t>
            </a:r>
            <a:r>
              <a:rPr lang="en-US" altLang="zh-CN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altLang="zh-CN" dirty="0" err="1">
                <a:solidFill>
                  <a:srgbClr val="DCDCAA"/>
                </a:solidFill>
                <a:latin typeface="Menlo" charset="0"/>
              </a:rPr>
              <a:t>createElement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(</a:t>
            </a:r>
          </a:p>
          <a:p>
            <a:pPr lvl="1"/>
            <a:r>
              <a:rPr lang="zh-CN" altLang="en-US" dirty="0">
                <a:solidFill>
                  <a:srgbClr val="CE9178"/>
                </a:solidFill>
                <a:latin typeface="Menlo" charset="0"/>
              </a:rPr>
              <a:t>	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'div'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lvl="2"/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{ </a:t>
            </a:r>
            <a:r>
              <a:rPr lang="en-US" altLang="zh-CN" dirty="0" err="1">
                <a:solidFill>
                  <a:srgbClr val="9CDCFE"/>
                </a:solidFill>
                <a:latin typeface="Menlo" charset="0"/>
              </a:rPr>
              <a:t>className</a:t>
            </a:r>
            <a:r>
              <a:rPr lang="en-US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altLang="zh-CN" dirty="0" err="1">
                <a:solidFill>
                  <a:srgbClr val="CE9178"/>
                </a:solidFill>
                <a:latin typeface="Menlo" charset="0"/>
              </a:rPr>
              <a:t>cn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 },</a:t>
            </a:r>
          </a:p>
          <a:p>
            <a:pPr lvl="2"/>
            <a:r>
              <a:rPr lang="en-US" altLang="zh-CN" dirty="0" err="1">
                <a:solidFill>
                  <a:srgbClr val="9CDCFE"/>
                </a:solidFill>
                <a:latin typeface="Menlo" charset="0"/>
              </a:rPr>
              <a:t>React</a:t>
            </a:r>
            <a:r>
              <a:rPr lang="en-US" altLang="zh-CN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altLang="zh-CN" dirty="0" err="1">
                <a:solidFill>
                  <a:srgbClr val="DCDCAA"/>
                </a:solidFill>
                <a:latin typeface="Menlo" charset="0"/>
              </a:rPr>
              <a:t>createElement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(</a:t>
            </a:r>
          </a:p>
          <a:p>
            <a:pPr lvl="2"/>
            <a:r>
              <a:rPr lang="en-US" altLang="zh-CN" dirty="0">
                <a:solidFill>
                  <a:srgbClr val="9CDCFE"/>
                </a:solidFill>
                <a:latin typeface="Menlo" charset="0"/>
              </a:rPr>
              <a:t>Header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lvl="2"/>
            <a:r>
              <a:rPr lang="en-US" altLang="zh-CN" dirty="0">
                <a:solidFill>
                  <a:srgbClr val="569CD6"/>
                </a:solidFill>
                <a:latin typeface="Menlo" charset="0"/>
              </a:rPr>
              <a:t>null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lvl="2"/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'Hello, This is React'</a:t>
            </a:r>
            <a:endParaRPr lang="en-US" altLang="zh-CN" dirty="0">
              <a:solidFill>
                <a:srgbClr val="D4D4D4"/>
              </a:solidFill>
              <a:latin typeface="Menlo" charset="0"/>
            </a:endParaRPr>
          </a:p>
          <a:p>
            <a:pPr lvl="2"/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),</a:t>
            </a:r>
          </a:p>
          <a:p>
            <a:pPr lvl="2"/>
            <a:r>
              <a:rPr lang="en-US" altLang="zh-CN" dirty="0" err="1">
                <a:solidFill>
                  <a:srgbClr val="9CDCFE"/>
                </a:solidFill>
                <a:latin typeface="Menlo" charset="0"/>
              </a:rPr>
              <a:t>React</a:t>
            </a:r>
            <a:r>
              <a:rPr lang="en-US" altLang="zh-CN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altLang="zh-CN" dirty="0" err="1">
                <a:solidFill>
                  <a:srgbClr val="DCDCAA"/>
                </a:solidFill>
                <a:latin typeface="Menlo" charset="0"/>
              </a:rPr>
              <a:t>createElement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(</a:t>
            </a:r>
          </a:p>
          <a:p>
            <a:pPr lvl="2"/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'div'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lvl="2"/>
            <a:r>
              <a:rPr lang="en-US" altLang="zh-CN" dirty="0">
                <a:solidFill>
                  <a:srgbClr val="569CD6"/>
                </a:solidFill>
                <a:latin typeface="Menlo" charset="0"/>
              </a:rPr>
              <a:t>null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pPr lvl="2"/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'Start to learn right now!'</a:t>
            </a:r>
            <a:endParaRPr lang="en-US" altLang="zh-CN" dirty="0">
              <a:solidFill>
                <a:srgbClr val="D4D4D4"/>
              </a:solidFill>
              <a:latin typeface="Menlo" charset="0"/>
            </a:endParaRPr>
          </a:p>
          <a:p>
            <a:pPr lvl="2"/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),</a:t>
            </a:r>
          </a:p>
          <a:p>
            <a:pPr lvl="2"/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'Right Reserve'</a:t>
            </a:r>
            <a:endParaRPr lang="en-US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))</a:t>
            </a:r>
            <a:endParaRPr lang="en-US" altLang="zh-CN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4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5"/>
    </mc:Choice>
    <mc:Fallback xmlns="">
      <p:transition spd="slow" advTm="17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13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878489" y="426500"/>
            <a:ext cx="615264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b="0" cap="none" spc="0" dirty="0" err="1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React.createElement</a:t>
            </a:r>
            <a:endParaRPr lang="zh-CN" altLang="en-US" sz="5400" b="0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13141" y="1213657"/>
            <a:ext cx="4329844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en-US" altLang="zh-CN" dirty="0">
                <a:solidFill>
                  <a:srgbClr val="D4D4D4"/>
                </a:solidFill>
                <a:latin typeface="Menlo" charset="0"/>
              </a:rPr>
            </a:br>
            <a:r>
              <a:rPr lang="en-US" altLang="zh-CN" dirty="0" err="1">
                <a:solidFill>
                  <a:srgbClr val="9CDCFE"/>
                </a:solidFill>
                <a:latin typeface="Menlo" charset="0"/>
              </a:rPr>
              <a:t>React</a:t>
            </a:r>
            <a:r>
              <a:rPr lang="en-US" altLang="zh-CN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altLang="zh-CN" dirty="0" err="1">
                <a:solidFill>
                  <a:srgbClr val="DCDCAA"/>
                </a:solidFill>
                <a:latin typeface="Menlo" charset="0"/>
              </a:rPr>
              <a:t>createElement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(</a:t>
            </a:r>
          </a:p>
          <a:p>
            <a:r>
              <a:rPr lang="zh-CN" altLang="en-US" dirty="0">
                <a:solidFill>
                  <a:srgbClr val="CE9178"/>
                </a:solidFill>
                <a:latin typeface="Menlo" charset="0"/>
              </a:rPr>
              <a:t>  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'div'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zh-CN" altLang="en-US" dirty="0">
                <a:solidFill>
                  <a:srgbClr val="D4D4D4"/>
                </a:solidFill>
                <a:latin typeface="Menlo" charset="0"/>
              </a:rPr>
              <a:t>  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{ </a:t>
            </a:r>
            <a:r>
              <a:rPr lang="en-US" altLang="zh-CN" dirty="0" err="1">
                <a:solidFill>
                  <a:srgbClr val="9CDCFE"/>
                </a:solidFill>
                <a:latin typeface="Menlo" charset="0"/>
              </a:rPr>
              <a:t>className</a:t>
            </a:r>
            <a:r>
              <a:rPr lang="en-US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altLang="zh-CN" dirty="0" err="1">
                <a:solidFill>
                  <a:srgbClr val="CE9178"/>
                </a:solidFill>
                <a:latin typeface="Menlo" charset="0"/>
              </a:rPr>
              <a:t>cn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 },</a:t>
            </a:r>
          </a:p>
          <a:p>
            <a:r>
              <a:rPr lang="zh-CN" altLang="en-US" dirty="0">
                <a:solidFill>
                  <a:srgbClr val="9CDCFE"/>
                </a:solidFill>
                <a:latin typeface="Menlo" charset="0"/>
              </a:rPr>
              <a:t>  </a:t>
            </a:r>
            <a:r>
              <a:rPr lang="en-US" altLang="zh-CN" dirty="0" err="1">
                <a:solidFill>
                  <a:srgbClr val="9CDCFE"/>
                </a:solidFill>
                <a:latin typeface="Menlo" charset="0"/>
              </a:rPr>
              <a:t>React</a:t>
            </a:r>
            <a:r>
              <a:rPr lang="en-US" altLang="zh-CN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altLang="zh-CN" dirty="0" err="1">
                <a:solidFill>
                  <a:srgbClr val="DCDCAA"/>
                </a:solidFill>
                <a:latin typeface="Menlo" charset="0"/>
              </a:rPr>
              <a:t>createElement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(</a:t>
            </a:r>
          </a:p>
          <a:p>
            <a:r>
              <a:rPr lang="zh-CN" altLang="en-US" dirty="0">
                <a:solidFill>
                  <a:srgbClr val="9CDCFE"/>
                </a:solidFill>
                <a:latin typeface="Menlo" charset="0"/>
              </a:rPr>
              <a:t>    </a:t>
            </a:r>
            <a:r>
              <a:rPr lang="en-US" altLang="zh-CN" dirty="0">
                <a:solidFill>
                  <a:srgbClr val="9CDCFE"/>
                </a:solidFill>
                <a:latin typeface="Menlo" charset="0"/>
              </a:rPr>
              <a:t>Header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zh-CN" altLang="en-US" dirty="0">
                <a:solidFill>
                  <a:srgbClr val="569CD6"/>
                </a:solidFill>
                <a:latin typeface="Menlo" charset="0"/>
              </a:rPr>
              <a:t>    </a:t>
            </a:r>
            <a:r>
              <a:rPr lang="en-US" altLang="zh-CN" dirty="0">
                <a:solidFill>
                  <a:srgbClr val="569CD6"/>
                </a:solidFill>
                <a:latin typeface="Menlo" charset="0"/>
              </a:rPr>
              <a:t>null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zh-CN" altLang="en-US" dirty="0">
                <a:solidFill>
                  <a:srgbClr val="CE9178"/>
                </a:solidFill>
                <a:latin typeface="Menlo" charset="0"/>
              </a:rPr>
              <a:t>    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'Hello, This is React'</a:t>
            </a:r>
            <a:endParaRPr lang="en-US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zh-CN" altLang="en-US" dirty="0">
                <a:solidFill>
                  <a:srgbClr val="D4D4D4"/>
                </a:solidFill>
                <a:latin typeface="Menlo" charset="0"/>
              </a:rPr>
              <a:t>  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),</a:t>
            </a:r>
          </a:p>
          <a:p>
            <a:r>
              <a:rPr lang="zh-CN" altLang="en-US" dirty="0">
                <a:solidFill>
                  <a:srgbClr val="9CDCFE"/>
                </a:solidFill>
                <a:latin typeface="Menlo" charset="0"/>
              </a:rPr>
              <a:t>  </a:t>
            </a:r>
            <a:r>
              <a:rPr lang="en-US" altLang="zh-CN" dirty="0" err="1">
                <a:solidFill>
                  <a:srgbClr val="9CDCFE"/>
                </a:solidFill>
                <a:latin typeface="Menlo" charset="0"/>
              </a:rPr>
              <a:t>React</a:t>
            </a:r>
            <a:r>
              <a:rPr lang="en-US" altLang="zh-CN" dirty="0" err="1">
                <a:solidFill>
                  <a:srgbClr val="D4D4D4"/>
                </a:solidFill>
                <a:latin typeface="Menlo" charset="0"/>
              </a:rPr>
              <a:t>.</a:t>
            </a:r>
            <a:r>
              <a:rPr lang="en-US" altLang="zh-CN" dirty="0" err="1">
                <a:solidFill>
                  <a:srgbClr val="DCDCAA"/>
                </a:solidFill>
                <a:latin typeface="Menlo" charset="0"/>
              </a:rPr>
              <a:t>createElement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(</a:t>
            </a:r>
          </a:p>
          <a:p>
            <a:r>
              <a:rPr lang="zh-CN" altLang="en-US" dirty="0">
                <a:solidFill>
                  <a:srgbClr val="CE9178"/>
                </a:solidFill>
                <a:latin typeface="Menlo" charset="0"/>
              </a:rPr>
              <a:t>    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'div'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zh-CN" altLang="en-US" dirty="0">
                <a:solidFill>
                  <a:srgbClr val="569CD6"/>
                </a:solidFill>
                <a:latin typeface="Menlo" charset="0"/>
              </a:rPr>
              <a:t>     </a:t>
            </a:r>
            <a:r>
              <a:rPr lang="en-US" altLang="zh-CN" dirty="0">
                <a:solidFill>
                  <a:srgbClr val="569CD6"/>
                </a:solidFill>
                <a:latin typeface="Menlo" charset="0"/>
              </a:rPr>
              <a:t>null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zh-CN" altLang="en-US" dirty="0">
                <a:solidFill>
                  <a:srgbClr val="CE9178"/>
                </a:solidFill>
                <a:latin typeface="Menlo" charset="0"/>
              </a:rPr>
              <a:t>     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‘Start to learn right </a:t>
            </a:r>
            <a:r>
              <a:rPr lang="zh-CN" altLang="en-US" dirty="0">
                <a:solidFill>
                  <a:srgbClr val="CE9178"/>
                </a:solidFill>
                <a:latin typeface="Menlo" charset="0"/>
              </a:rPr>
              <a:t>  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now!'</a:t>
            </a:r>
            <a:endParaRPr lang="en-US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zh-CN" altLang="en-US" dirty="0">
                <a:solidFill>
                  <a:srgbClr val="D4D4D4"/>
                </a:solidFill>
                <a:latin typeface="Menlo" charset="0"/>
              </a:rPr>
              <a:t>  </a:t>
            </a:r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),</a:t>
            </a:r>
          </a:p>
          <a:p>
            <a:r>
              <a:rPr lang="zh-CN" altLang="en-US" dirty="0">
                <a:solidFill>
                  <a:srgbClr val="CE9178"/>
                </a:solidFill>
                <a:latin typeface="Menlo" charset="0"/>
              </a:rPr>
              <a:t>  </a:t>
            </a:r>
            <a:r>
              <a:rPr lang="en-US" altLang="zh-CN" dirty="0">
                <a:solidFill>
                  <a:srgbClr val="CE9178"/>
                </a:solidFill>
                <a:latin typeface="Menlo" charset="0"/>
              </a:rPr>
              <a:t>'Right Reserve'</a:t>
            </a:r>
            <a:endParaRPr lang="en-US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en-US" altLang="zh-CN" dirty="0">
                <a:solidFill>
                  <a:srgbClr val="D4D4D4"/>
                </a:solidFill>
                <a:latin typeface="Menlo" charset="0"/>
              </a:rPr>
              <a:t>)</a:t>
            </a:r>
            <a:endParaRPr lang="en-US" altLang="zh-CN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850356" y="888165"/>
            <a:ext cx="6661159" cy="64633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br>
              <a:rPr lang="pl-PL" altLang="zh-CN" dirty="0">
                <a:solidFill>
                  <a:srgbClr val="D4D4D4"/>
                </a:solidFill>
                <a:latin typeface="Menlo" charset="0"/>
              </a:rPr>
            </a:b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type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'div'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props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className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cn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children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[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pl-PL" altLang="zh-CN" dirty="0" err="1">
                <a:solidFill>
                  <a:srgbClr val="DCDCAA"/>
                </a:solidFill>
                <a:latin typeface="Menlo" charset="0"/>
              </a:rPr>
              <a:t>type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DCDCAA"/>
                </a:solidFill>
                <a:latin typeface="Menlo" charset="0"/>
              </a:rPr>
              <a:t>Header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pl-PL" altLang="zh-CN" dirty="0" err="1">
                <a:solidFill>
                  <a:srgbClr val="DCDCAA"/>
                </a:solidFill>
                <a:latin typeface="Menlo" charset="0"/>
              </a:rPr>
              <a:t>props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: 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children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'Hello,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This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is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React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</a:t>
            </a:r>
            <a:endParaRPr lang="pl-PL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}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},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type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'div'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props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children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'start to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learn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right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now</a:t>
            </a:r>
            <a:r>
              <a:rPr lang="zh-CN" altLang="pl-PL" dirty="0">
                <a:solidFill>
                  <a:srgbClr val="CE9178"/>
                </a:solidFill>
                <a:latin typeface="Menlo" charset="0"/>
              </a:rPr>
              <a:t>！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</a:t>
            </a:r>
            <a:endParaRPr lang="pl-PL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}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},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'Right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Reserve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</a:t>
            </a:r>
            <a:endParaRPr lang="pl-PL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]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}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}</a:t>
            </a:r>
            <a:endParaRPr lang="pl-PL" altLang="zh-CN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  <p:sp>
        <p:nvSpPr>
          <p:cNvPr id="2" name="圆角矩形标注 1"/>
          <p:cNvSpPr/>
          <p:nvPr/>
        </p:nvSpPr>
        <p:spPr>
          <a:xfrm>
            <a:off x="8064708" y="562673"/>
            <a:ext cx="3057993" cy="787157"/>
          </a:xfrm>
          <a:prstGeom prst="wedgeRoundRect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400" b="1" dirty="0" err="1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</a:rPr>
              <a:t>React.createElement</a:t>
            </a:r>
            <a:r>
              <a:rPr lang="zh-CN" altLang="en-US" sz="2400" b="1" dirty="0">
                <a:solidFill>
                  <a:srgbClr val="F7C5FB"/>
                </a:solidFill>
                <a:latin typeface="STKaiti" charset="-122"/>
                <a:ea typeface="STKaiti" charset="-122"/>
                <a:cs typeface="STKaiti" charset="-122"/>
              </a:rPr>
              <a:t> 何时被执行？</a:t>
            </a:r>
            <a:endParaRPr kumimoji="1" lang="zh-CN" altLang="en-US" sz="2400" b="1" dirty="0">
              <a:solidFill>
                <a:srgbClr val="F7C5FB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064708" y="1647350"/>
            <a:ext cx="31286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Render</a:t>
            </a:r>
            <a:r>
              <a:rPr kumimoji="1" lang="zh-CN" altLang="en-US" sz="24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 函数被调用的时候执行</a:t>
            </a:r>
          </a:p>
        </p:txBody>
      </p:sp>
    </p:spTree>
    <p:extLst>
      <p:ext uri="{BB962C8B-B14F-4D97-AF65-F5344CB8AC3E}">
        <p14:creationId xmlns:p14="http://schemas.microsoft.com/office/powerpoint/2010/main" val="605329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  <p:bldP spid="2" grpId="0" animBg="1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6548718" y="1576552"/>
            <a:ext cx="50275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Children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现在看到有三种类型：</a:t>
            </a:r>
          </a:p>
          <a:p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1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String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</a:t>
            </a:r>
          </a:p>
          <a:p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2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、原生</a:t>
            </a:r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DOM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节点的</a:t>
            </a:r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endParaRPr kumimoji="1" lang="zh-CN" altLang="en-US" sz="24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3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components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mr-IN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–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自定义组件的</a:t>
            </a:r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endParaRPr kumimoji="1" lang="zh-CN" altLang="en-US" sz="24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24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548718" y="4570545"/>
            <a:ext cx="502750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zh-CN" altLang="en-US" sz="24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4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</a:t>
            </a:r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false,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2400" b="1" dirty="0" err="1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null,undefined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，</a:t>
            </a:r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number</a:t>
            </a:r>
            <a:endParaRPr kumimoji="1" lang="zh-CN" altLang="en-US" sz="24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5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、数组 </a:t>
            </a:r>
            <a:r>
              <a:rPr kumimoji="1" lang="mr-IN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–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使用</a:t>
            </a:r>
            <a:r>
              <a:rPr kumimoji="1" lang="en-US" altLang="zh-CN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map</a:t>
            </a:r>
            <a:r>
              <a:rPr kumimoji="1" lang="zh-CN" altLang="en-US" sz="2400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方法的时候</a:t>
            </a:r>
          </a:p>
          <a:p>
            <a:endParaRPr kumimoji="1" lang="zh-CN" altLang="en-US" sz="2400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888270" y="174252"/>
            <a:ext cx="275107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en-US" altLang="zh-CN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Element</a:t>
            </a:r>
            <a:r>
              <a:rPr kumimoji="1" lang="zh-CN" altLang="en-US" sz="5400" b="1" cap="none" spc="0" dirty="0">
                <a:ln w="0"/>
                <a:solidFill>
                  <a:srgbClr val="FFC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STKaiti" charset="-122"/>
                <a:ea typeface="STKaiti" charset="-122"/>
                <a:cs typeface="STKaiti" charset="-122"/>
              </a:rPr>
              <a:t> </a:t>
            </a:r>
            <a:endParaRPr lang="zh-CN" altLang="en-US" sz="5400" b="1" cap="none" spc="0" dirty="0">
              <a:ln w="0"/>
              <a:solidFill>
                <a:srgbClr val="FFC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52718" y="422390"/>
            <a:ext cx="6096000" cy="6463308"/>
          </a:xfrm>
          <a:prstGeom prst="rect">
            <a:avLst/>
          </a:prstGeom>
        </p:spPr>
        <p:txBody>
          <a:bodyPr>
            <a:spAutoFit/>
          </a:bodyPr>
          <a:lstStyle/>
          <a:p>
            <a:br>
              <a:rPr lang="pl-PL" altLang="zh-CN" dirty="0">
                <a:solidFill>
                  <a:srgbClr val="D4D4D4"/>
                </a:solidFill>
                <a:latin typeface="Menlo" charset="0"/>
              </a:rPr>
            </a:b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type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'div'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props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className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cn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children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[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pl-PL" altLang="zh-CN" dirty="0" err="1">
                <a:solidFill>
                  <a:srgbClr val="DCDCAA"/>
                </a:solidFill>
                <a:latin typeface="Menlo" charset="0"/>
              </a:rPr>
              <a:t>type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569CD6"/>
                </a:solidFill>
                <a:latin typeface="Menlo" charset="0"/>
              </a:rPr>
              <a:t>function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DCDCAA"/>
                </a:solidFill>
                <a:latin typeface="Menlo" charset="0"/>
              </a:rPr>
              <a:t>Header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pl-PL" altLang="zh-CN" dirty="0" err="1">
                <a:solidFill>
                  <a:srgbClr val="DCDCAA"/>
                </a:solidFill>
                <a:latin typeface="Menlo" charset="0"/>
              </a:rPr>
              <a:t>props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: 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children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'Hello,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This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is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React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</a:t>
            </a:r>
            <a:endParaRPr lang="pl-PL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}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},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type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'div'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props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  </a:t>
            </a:r>
            <a:r>
              <a:rPr lang="pl-PL" altLang="zh-CN" dirty="0" err="1">
                <a:solidFill>
                  <a:srgbClr val="9CDCFE"/>
                </a:solidFill>
                <a:latin typeface="Menlo" charset="0"/>
              </a:rPr>
              <a:t>children</a:t>
            </a:r>
            <a:r>
              <a:rPr lang="pl-PL" altLang="zh-CN" dirty="0">
                <a:solidFill>
                  <a:srgbClr val="9CDCFE"/>
                </a:solidFill>
                <a:latin typeface="Menlo" charset="0"/>
              </a:rPr>
              <a:t>:</a:t>
            </a:r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'start to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learn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right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now</a:t>
            </a:r>
            <a:r>
              <a:rPr lang="zh-CN" altLang="pl-PL" dirty="0">
                <a:solidFill>
                  <a:srgbClr val="CE9178"/>
                </a:solidFill>
                <a:latin typeface="Menlo" charset="0"/>
              </a:rPr>
              <a:t>！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</a:t>
            </a:r>
            <a:endParaRPr lang="pl-PL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  }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},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  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'Right </a:t>
            </a:r>
            <a:r>
              <a:rPr lang="pl-PL" altLang="zh-CN" dirty="0" err="1">
                <a:solidFill>
                  <a:srgbClr val="CE9178"/>
                </a:solidFill>
                <a:latin typeface="Menlo" charset="0"/>
              </a:rPr>
              <a:t>Reserve</a:t>
            </a:r>
            <a:r>
              <a:rPr lang="pl-PL" altLang="zh-CN" dirty="0">
                <a:solidFill>
                  <a:srgbClr val="CE9178"/>
                </a:solidFill>
                <a:latin typeface="Menlo" charset="0"/>
              </a:rPr>
              <a:t>'</a:t>
            </a:r>
            <a:endParaRPr lang="pl-PL" altLang="zh-CN" dirty="0">
              <a:solidFill>
                <a:srgbClr val="D4D4D4"/>
              </a:solidFill>
              <a:latin typeface="Menlo" charset="0"/>
            </a:endParaRP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  ]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  }</a:t>
            </a:r>
          </a:p>
          <a:p>
            <a:r>
              <a:rPr lang="pl-PL" altLang="zh-CN" dirty="0">
                <a:solidFill>
                  <a:srgbClr val="D4D4D4"/>
                </a:solidFill>
                <a:latin typeface="Menlo" charset="0"/>
              </a:rPr>
              <a:t>}</a:t>
            </a:r>
            <a:endParaRPr lang="pl-PL" altLang="zh-CN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1795FF6-46CC-484E-A810-ABCC8BEE6441}"/>
              </a:ext>
            </a:extLst>
          </p:cNvPr>
          <p:cNvSpPr txBox="1"/>
          <p:nvPr/>
        </p:nvSpPr>
        <p:spPr>
          <a:xfrm>
            <a:off x="7362497" y="4026790"/>
            <a:ext cx="28568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Hans" altLang="en-US" sz="2400" dirty="0">
                <a:solidFill>
                  <a:srgbClr val="18EAFF"/>
                </a:solidFill>
              </a:rPr>
              <a:t>不单单是</a:t>
            </a:r>
            <a:r>
              <a:rPr kumimoji="1" lang="en-US" altLang="zh-Hans" sz="2400" dirty="0">
                <a:solidFill>
                  <a:srgbClr val="18EAFF"/>
                </a:solidFill>
              </a:rPr>
              <a:t>Object</a:t>
            </a:r>
            <a:r>
              <a:rPr kumimoji="1" lang="zh-Hans" altLang="en-US" sz="2400" dirty="0">
                <a:solidFill>
                  <a:srgbClr val="18EAFF"/>
                </a:solidFill>
              </a:rPr>
              <a:t>类型</a:t>
            </a:r>
            <a:endParaRPr kumimoji="1" lang="zh-CN" altLang="en-US" sz="2400" dirty="0">
              <a:solidFill>
                <a:srgbClr val="18EA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044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873770" y="1116579"/>
            <a:ext cx="7748525" cy="52092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一、</a:t>
            </a:r>
            <a:r>
              <a:rPr kumimoji="1" lang="en-US" altLang="zh-CN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JSX</a:t>
            </a:r>
            <a:r>
              <a:rPr kumimoji="1" lang="zh-CN" altLang="en-US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如何生成</a:t>
            </a:r>
            <a:r>
              <a:rPr kumimoji="1" lang="en-US" altLang="zh-CN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endParaRPr kumimoji="1" lang="zh-CN" altLang="en-US" sz="32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endParaRPr kumimoji="1" lang="zh-CN" altLang="en-US" sz="32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6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二、</a:t>
            </a:r>
            <a:r>
              <a:rPr kumimoji="1" lang="en-US" altLang="zh-CN" sz="36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element</a:t>
            </a:r>
            <a:r>
              <a:rPr kumimoji="1" lang="zh-CN" altLang="en-US" sz="3600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如何生成</a:t>
            </a:r>
            <a:r>
              <a:rPr kumimoji="1" lang="en-US" altLang="zh-CN" sz="3600" b="1" dirty="0" err="1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realDOM</a:t>
            </a:r>
            <a:endParaRPr kumimoji="1" lang="zh-CN" altLang="en-US" sz="3600" b="1" dirty="0">
              <a:solidFill>
                <a:srgbClr val="18EAFF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sz="32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三、性能优化</a:t>
            </a:r>
          </a:p>
          <a:p>
            <a:endParaRPr kumimoji="1" lang="zh-CN" altLang="en-US" sz="3200" b="1" dirty="0">
              <a:solidFill>
                <a:srgbClr val="FFC000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r>
              <a:rPr kumimoji="1" lang="zh-CN" altLang="en-US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四、</a:t>
            </a:r>
            <a:r>
              <a:rPr kumimoji="1" lang="en-US" altLang="zh-CN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16</a:t>
            </a:r>
            <a:r>
              <a:rPr kumimoji="1" lang="zh-CN" altLang="en-US" sz="3200" b="1" dirty="0">
                <a:solidFill>
                  <a:srgbClr val="FFC000"/>
                </a:solidFill>
                <a:latin typeface="STKaiti" charset="-122"/>
                <a:ea typeface="STKaiti" charset="-122"/>
                <a:cs typeface="STKaiti" charset="-122"/>
              </a:rPr>
              <a:t>异步渲染方案</a:t>
            </a:r>
          </a:p>
        </p:txBody>
      </p:sp>
    </p:spTree>
    <p:extLst>
      <p:ext uri="{BB962C8B-B14F-4D97-AF65-F5344CB8AC3E}">
        <p14:creationId xmlns:p14="http://schemas.microsoft.com/office/powerpoint/2010/main" val="2074809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73956" y="5391663"/>
            <a:ext cx="8813844" cy="13977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私有类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: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  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React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自己使用，不会暴露给用户</a:t>
            </a:r>
            <a:r>
              <a:rPr kumimoji="1" lang="en-US" altLang="zh-CN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,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常用方法：</a:t>
            </a:r>
            <a:r>
              <a:rPr kumimoji="1" lang="en-US" altLang="zh-CN" b="1" dirty="0" err="1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mountComponent</a:t>
            </a:r>
            <a:r>
              <a:rPr kumimoji="1" lang="en-US" altLang="zh-CN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,</a:t>
            </a:r>
            <a:r>
              <a:rPr kumimoji="1" lang="zh-CN" altLang="en-US" b="1" dirty="0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en-US" altLang="zh-CN" b="1" dirty="0" err="1">
                <a:solidFill>
                  <a:srgbClr val="18EAFF"/>
                </a:solidFill>
                <a:latin typeface="STKaiti" charset="-122"/>
                <a:ea typeface="STKaiti" charset="-122"/>
                <a:cs typeface="STKaiti" charset="-122"/>
              </a:rPr>
              <a:t>updateComponent</a:t>
            </a: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等</a:t>
            </a:r>
          </a:p>
          <a:p>
            <a:pPr marL="0" indent="0">
              <a:buNone/>
            </a:pPr>
            <a:r>
              <a:rPr kumimoji="1" lang="zh-CN" altLang="en-US" b="1" dirty="0">
                <a:solidFill>
                  <a:schemeClr val="bg1"/>
                </a:solidFill>
                <a:latin typeface="STKaiti" charset="-122"/>
                <a:ea typeface="STKaiti" charset="-122"/>
                <a:cs typeface="STKaiti" charset="-122"/>
              </a:rPr>
              <a:t>公共类：自定义的组件</a:t>
            </a:r>
          </a:p>
          <a:p>
            <a:pPr marL="0" indent="0">
              <a:buNone/>
            </a:pPr>
            <a:endParaRPr kumimoji="1" lang="zh-CN" altLang="en-US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  <a:p>
            <a:pPr marL="0" indent="0">
              <a:buNone/>
            </a:pPr>
            <a:endParaRPr kumimoji="1" lang="zh-CN" altLang="en-US" b="1" dirty="0">
              <a:solidFill>
                <a:schemeClr val="bg1"/>
              </a:solidFill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59457" y="21205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CN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561624" y="374238"/>
            <a:ext cx="47708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kumimoji="1" lang="zh-CN" altLang="en-US" sz="5400" b="0" cap="none" spc="0" dirty="0">
                <a:ln w="0">
                  <a:noFill/>
                </a:ln>
                <a:solidFill>
                  <a:schemeClr val="accent1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 </a:t>
            </a:r>
            <a:r>
              <a:rPr kumimoji="1" lang="zh-CN" altLang="en-US" sz="5400" b="0" cap="none" spc="0" dirty="0">
                <a:ln w="0">
                  <a:noFill/>
                </a:ln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初始化</a:t>
            </a:r>
            <a:r>
              <a:rPr kumimoji="1" lang="en-US" altLang="zh-CN" sz="5400" b="0" cap="none" spc="0" dirty="0">
                <a:ln w="0">
                  <a:noFill/>
                </a:ln>
                <a:solidFill>
                  <a:srgbClr val="FFC000"/>
                </a:solidFill>
                <a:effectLst/>
                <a:latin typeface="STKaiti" charset="-122"/>
                <a:ea typeface="STKaiti" charset="-122"/>
                <a:cs typeface="STKaiti" charset="-122"/>
              </a:rPr>
              <a:t>element</a:t>
            </a:r>
            <a:endParaRPr lang="zh-CN" altLang="en-US" sz="5400" b="0" cap="none" spc="0" dirty="0">
              <a:ln w="0">
                <a:noFill/>
              </a:ln>
              <a:solidFill>
                <a:srgbClr val="FFC000"/>
              </a:solidFill>
              <a:effectLst/>
              <a:latin typeface="STKaiti" charset="-122"/>
              <a:ea typeface="STKaiti" charset="-122"/>
              <a:cs typeface="STKaiti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751357" y="2074345"/>
            <a:ext cx="3346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 err="1">
                <a:solidFill>
                  <a:srgbClr val="18EAFF"/>
                </a:solidFill>
              </a:rPr>
              <a:t>ReactDOMComponent</a:t>
            </a:r>
            <a:endParaRPr kumimoji="1" lang="zh-CN" altLang="en-US" sz="2400" b="1" dirty="0">
              <a:solidFill>
                <a:srgbClr val="18EAFF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751357" y="2629159"/>
            <a:ext cx="7171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 err="1">
                <a:solidFill>
                  <a:srgbClr val="18EAFF"/>
                </a:solidFill>
              </a:rPr>
              <a:t>ReactCompositeComponentWrapper</a:t>
            </a:r>
            <a:endParaRPr kumimoji="1" lang="zh-CN" altLang="en-US" sz="2400" b="1" dirty="0">
              <a:solidFill>
                <a:srgbClr val="18EAFF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32481" y="3897911"/>
            <a:ext cx="3990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 err="1">
                <a:solidFill>
                  <a:srgbClr val="18EAFF"/>
                </a:solidFill>
              </a:rPr>
              <a:t>ReactDOMTextComponent</a:t>
            </a:r>
            <a:endParaRPr kumimoji="1" lang="zh-CN" altLang="en-US" sz="2400" b="1" dirty="0">
              <a:solidFill>
                <a:srgbClr val="18EAFF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751357" y="4472323"/>
            <a:ext cx="3990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 err="1">
                <a:solidFill>
                  <a:srgbClr val="18EAFF"/>
                </a:solidFill>
              </a:rPr>
              <a:t>ReactDOMEmptyComponent</a:t>
            </a:r>
            <a:endParaRPr kumimoji="1" lang="zh-CN" altLang="en-US" sz="2400" b="1" dirty="0">
              <a:solidFill>
                <a:srgbClr val="18EAFF"/>
              </a:solidFill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4B2F685-4E48-DA43-BCDB-094FF0F84A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3956" y="1572965"/>
            <a:ext cx="10452100" cy="3543300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D33B8AF1-B952-6147-B8ED-D740CD8D4D72}"/>
              </a:ext>
            </a:extLst>
          </p:cNvPr>
          <p:cNvSpPr txBox="1"/>
          <p:nvPr/>
        </p:nvSpPr>
        <p:spPr>
          <a:xfrm>
            <a:off x="6365252" y="1890087"/>
            <a:ext cx="3346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 err="1">
                <a:solidFill>
                  <a:srgbClr val="DA84E6"/>
                </a:solidFill>
              </a:rPr>
              <a:t>ReactDOMComponent</a:t>
            </a:r>
            <a:endParaRPr kumimoji="1" lang="zh-CN" altLang="en-US" sz="2400" b="1" dirty="0">
              <a:solidFill>
                <a:srgbClr val="DA84E6"/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0850201F-4A85-804A-B65B-5DE6C61DA4AD}"/>
              </a:ext>
            </a:extLst>
          </p:cNvPr>
          <p:cNvSpPr txBox="1"/>
          <p:nvPr/>
        </p:nvSpPr>
        <p:spPr>
          <a:xfrm>
            <a:off x="6365252" y="2444901"/>
            <a:ext cx="71717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 err="1">
                <a:solidFill>
                  <a:srgbClr val="DA84E6"/>
                </a:solidFill>
              </a:rPr>
              <a:t>ReactCompositeComponentWrapper</a:t>
            </a:r>
            <a:endParaRPr kumimoji="1" lang="zh-CN" altLang="en-US" sz="2400" b="1" dirty="0">
              <a:solidFill>
                <a:srgbClr val="DA84E6"/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38312F2-31B7-574A-AA24-0295316D3870}"/>
              </a:ext>
            </a:extLst>
          </p:cNvPr>
          <p:cNvSpPr txBox="1"/>
          <p:nvPr/>
        </p:nvSpPr>
        <p:spPr>
          <a:xfrm>
            <a:off x="6946376" y="3713653"/>
            <a:ext cx="3990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 err="1">
                <a:solidFill>
                  <a:srgbClr val="DA84E6"/>
                </a:solidFill>
              </a:rPr>
              <a:t>ReactDOMTextComponent</a:t>
            </a:r>
            <a:endParaRPr kumimoji="1" lang="zh-CN" altLang="en-US" sz="2400" b="1" dirty="0">
              <a:solidFill>
                <a:srgbClr val="DA84E6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8FCA9AB-AEC2-2C48-900D-0F41D648E54A}"/>
              </a:ext>
            </a:extLst>
          </p:cNvPr>
          <p:cNvSpPr txBox="1"/>
          <p:nvPr/>
        </p:nvSpPr>
        <p:spPr>
          <a:xfrm>
            <a:off x="6365252" y="4288065"/>
            <a:ext cx="399081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b="1" dirty="0" err="1">
                <a:solidFill>
                  <a:srgbClr val="DA84E6"/>
                </a:solidFill>
              </a:rPr>
              <a:t>ReactDOMEmptyComponent</a:t>
            </a:r>
            <a:endParaRPr kumimoji="1" lang="zh-CN" altLang="en-US" sz="2400" b="1" dirty="0">
              <a:solidFill>
                <a:srgbClr val="DA84E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21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主题">
  <a:themeElements>
    <a:clrScheme name="自定义 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EEA4EB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42551</TotalTime>
  <Words>962</Words>
  <Application>Microsoft Macintosh PowerPoint</Application>
  <PresentationFormat>宽屏</PresentationFormat>
  <Paragraphs>381</Paragraphs>
  <Slides>35</Slides>
  <Notes>30</Notes>
  <HiddenSlides>3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3" baseType="lpstr">
      <vt:lpstr>STKaiti</vt:lpstr>
      <vt:lpstr>宋体</vt:lpstr>
      <vt:lpstr>HanziPen SC</vt:lpstr>
      <vt:lpstr>Arial</vt:lpstr>
      <vt:lpstr>Calibri</vt:lpstr>
      <vt:lpstr>Calibri Light</vt:lpstr>
      <vt:lpstr>Menlo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从渲染原理到性能优化</dc:title>
  <dc:creator>hqiong</dc:creator>
  <cp:lastModifiedBy>T127814</cp:lastModifiedBy>
  <cp:revision>312</cp:revision>
  <dcterms:created xsi:type="dcterms:W3CDTF">2018-07-14T11:01:39Z</dcterms:created>
  <dcterms:modified xsi:type="dcterms:W3CDTF">2018-08-20T03:12:31Z</dcterms:modified>
</cp:coreProperties>
</file>